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</p:sldMasterIdLst>
  <p:notesMasterIdLst>
    <p:notesMasterId r:id="rId35"/>
  </p:notesMasterIdLst>
  <p:sldIdLst>
    <p:sldId id="256" r:id="rId2"/>
    <p:sldId id="258" r:id="rId3"/>
    <p:sldId id="257" r:id="rId4"/>
    <p:sldId id="281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72" r:id="rId15"/>
    <p:sldId id="267" r:id="rId16"/>
    <p:sldId id="284" r:id="rId17"/>
    <p:sldId id="268" r:id="rId18"/>
    <p:sldId id="287" r:id="rId19"/>
    <p:sldId id="288" r:id="rId20"/>
    <p:sldId id="289" r:id="rId21"/>
    <p:sldId id="269" r:id="rId22"/>
    <p:sldId id="270" r:id="rId23"/>
    <p:sldId id="273" r:id="rId24"/>
    <p:sldId id="271" r:id="rId25"/>
    <p:sldId id="285" r:id="rId26"/>
    <p:sldId id="286" r:id="rId27"/>
    <p:sldId id="274" r:id="rId28"/>
    <p:sldId id="275" r:id="rId29"/>
    <p:sldId id="276" r:id="rId30"/>
    <p:sldId id="277" r:id="rId31"/>
    <p:sldId id="278" r:id="rId32"/>
    <p:sldId id="279" r:id="rId33"/>
    <p:sldId id="280" r:id="rId3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401928-1073-45DB-B810-399881260DB0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93A894-4766-472F-A903-FAD0CCCC8C5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A894-4766-472F-A903-FAD0CCCC8C5B}" type="slidenum">
              <a:rPr lang="ar-IQ" smtClean="0"/>
              <a:pPr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796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A894-4766-472F-A903-FAD0CCCC8C5B}" type="slidenum">
              <a:rPr lang="ar-IQ" smtClean="0"/>
              <a:pPr/>
              <a:t>23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A894-4766-472F-A903-FAD0CCCC8C5B}" type="slidenum">
              <a:rPr lang="ar-IQ" smtClean="0"/>
              <a:pPr/>
              <a:t>32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F35D6C-0CE7-4612-9D8F-A7EDCB1F72C7}" type="datetimeFigureOut">
              <a:rPr lang="ar-IQ" smtClean="0"/>
              <a:pPr/>
              <a:t>08/08/1440</a:t>
            </a:fld>
            <a:endParaRPr lang="ar-IQ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8F880D-41AB-4330-B8B9-584A23280DA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BIOMARKER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385" y="1100428"/>
            <a:ext cx="6201129" cy="49955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US" b="1" dirty="0" smtClean="0"/>
              <a:t>2) </a:t>
            </a:r>
            <a:r>
              <a:rPr lang="en-US" b="1" dirty="0" err="1" smtClean="0"/>
              <a:t>Diasterane</a:t>
            </a:r>
            <a:r>
              <a:rPr lang="en-US" b="1" dirty="0" smtClean="0"/>
              <a:t> (rearranged </a:t>
            </a:r>
            <a:r>
              <a:rPr lang="en-US" b="1" dirty="0" err="1" smtClean="0"/>
              <a:t>steranes</a:t>
            </a:r>
            <a:r>
              <a:rPr lang="en-US" b="1" dirty="0" smtClean="0"/>
              <a:t> (S1))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Autofit/>
          </a:bodyPr>
          <a:lstStyle/>
          <a:p>
            <a:pPr algn="l" rtl="0"/>
            <a:r>
              <a:rPr lang="en-US" sz="1800" b="1" dirty="0" smtClean="0"/>
              <a:t>Rearrangement product from sterol precursors through </a:t>
            </a:r>
            <a:r>
              <a:rPr lang="en-US" sz="1800" b="1" dirty="0" err="1" smtClean="0"/>
              <a:t>diasteranes</a:t>
            </a:r>
            <a:r>
              <a:rPr lang="en-US" sz="1800" b="1" dirty="0" smtClean="0"/>
              <a:t>, the arrangement involves migration of C10 and C13 </a:t>
            </a:r>
            <a:r>
              <a:rPr lang="en-US" sz="1800" b="1" dirty="0" err="1" smtClean="0"/>
              <a:t>methylgroups</a:t>
            </a:r>
            <a:r>
              <a:rPr lang="en-US" sz="1800" b="1" dirty="0" smtClean="0"/>
              <a:t> to C5 and C14 and if favored by acidic conditions </a:t>
            </a:r>
            <a:r>
              <a:rPr lang="en-US" sz="1800" b="1" dirty="0" smtClean="0">
                <a:solidFill>
                  <a:srgbClr val="FF0000"/>
                </a:solidFill>
              </a:rPr>
              <a:t>clay, catalysis and/ or high temperatures </a:t>
            </a:r>
            <a:r>
              <a:rPr lang="en-US" sz="1800" b="1" dirty="0" err="1" smtClean="0">
                <a:solidFill>
                  <a:srgbClr val="FF0000"/>
                </a:solidFill>
              </a:rPr>
              <a:t>diasteranes</a:t>
            </a:r>
            <a:r>
              <a:rPr lang="en-US" sz="1800" b="1" dirty="0" smtClean="0">
                <a:solidFill>
                  <a:srgbClr val="FF0000"/>
                </a:solidFill>
              </a:rPr>
              <a:t> increase relative to </a:t>
            </a:r>
            <a:r>
              <a:rPr lang="en-US" sz="1800" b="1" dirty="0" err="1" smtClean="0">
                <a:solidFill>
                  <a:srgbClr val="FF0000"/>
                </a:solidFill>
              </a:rPr>
              <a:t>steranes</a:t>
            </a:r>
            <a:r>
              <a:rPr lang="en-US" sz="1800" b="1" dirty="0" smtClean="0">
                <a:solidFill>
                  <a:srgbClr val="FF0000"/>
                </a:solidFill>
              </a:rPr>
              <a:t> with thermal maturation and they are low in clay-poor carbonate source rocks </a:t>
            </a:r>
            <a:r>
              <a:rPr lang="en-US" sz="1800" b="1" dirty="0" smtClean="0"/>
              <a:t>(Peters et al., 2005). </a:t>
            </a:r>
            <a:r>
              <a:rPr lang="en-US" sz="1800" b="1" dirty="0" err="1" smtClean="0"/>
              <a:t>Diasteranes</a:t>
            </a:r>
            <a:r>
              <a:rPr lang="en-US" sz="1800" b="1" dirty="0" smtClean="0"/>
              <a:t> are ultimately reduced to </a:t>
            </a:r>
            <a:r>
              <a:rPr lang="en-US" sz="1800" b="1" dirty="0" err="1" smtClean="0"/>
              <a:t>diasteranes</a:t>
            </a:r>
            <a:r>
              <a:rPr lang="en-US" sz="1800" b="1" dirty="0" smtClean="0"/>
              <a:t> (rearranged </a:t>
            </a:r>
            <a:r>
              <a:rPr lang="en-US" sz="1800" b="1" dirty="0" err="1" smtClean="0"/>
              <a:t>steranes</a:t>
            </a:r>
            <a:r>
              <a:rPr lang="en-US" sz="1800" b="1" dirty="0" smtClean="0"/>
              <a:t>) showing 13</a:t>
            </a:r>
            <a:r>
              <a:rPr lang="en-US" sz="1800" b="1" dirty="0" smtClean="0">
                <a:sym typeface="Symbol"/>
              </a:rPr>
              <a:t></a:t>
            </a:r>
            <a:r>
              <a:rPr lang="en-US" sz="1800" b="1" dirty="0" smtClean="0"/>
              <a:t>, 17</a:t>
            </a:r>
            <a:r>
              <a:rPr lang="en-US" sz="1800" b="1" dirty="0" smtClean="0">
                <a:sym typeface="Symbol"/>
              </a:rPr>
              <a:t></a:t>
            </a:r>
            <a:r>
              <a:rPr lang="en-US" sz="1800" b="1" dirty="0" smtClean="0"/>
              <a:t>(H) 20S and 20R (major isomers) and 13</a:t>
            </a:r>
            <a:r>
              <a:rPr lang="en-US" sz="1800" b="1" dirty="0" smtClean="0">
                <a:sym typeface="Symbol"/>
              </a:rPr>
              <a:t></a:t>
            </a:r>
            <a:r>
              <a:rPr lang="en-US" sz="1800" b="1" dirty="0" smtClean="0"/>
              <a:t>, 17</a:t>
            </a:r>
            <a:r>
              <a:rPr lang="en-US" sz="1800" b="1" dirty="0" smtClean="0">
                <a:sym typeface="Symbol"/>
              </a:rPr>
              <a:t></a:t>
            </a:r>
            <a:r>
              <a:rPr lang="en-US" sz="1800" b="1" dirty="0" smtClean="0"/>
              <a:t>(H) 20S and 20R (minor isomers) </a:t>
            </a:r>
            <a:r>
              <a:rPr lang="en-US" sz="1800" b="1" dirty="0" err="1" smtClean="0"/>
              <a:t>sterochemistries</a:t>
            </a:r>
            <a:r>
              <a:rPr lang="en-US" sz="1800" b="1" dirty="0" smtClean="0"/>
              <a:t> (Peters et al., 2005). The ratio of </a:t>
            </a:r>
            <a:r>
              <a:rPr lang="en-US" sz="1800" b="1" dirty="0" err="1" smtClean="0">
                <a:solidFill>
                  <a:srgbClr val="FF0000"/>
                </a:solidFill>
              </a:rPr>
              <a:t>diasteranes</a:t>
            </a:r>
            <a:r>
              <a:rPr lang="en-US" sz="1800" b="1" dirty="0" smtClean="0">
                <a:solidFill>
                  <a:srgbClr val="FF0000"/>
                </a:solidFill>
              </a:rPr>
              <a:t>/ </a:t>
            </a:r>
            <a:r>
              <a:rPr lang="en-US" sz="1800" b="1" dirty="0" err="1" smtClean="0">
                <a:solidFill>
                  <a:srgbClr val="FF0000"/>
                </a:solidFill>
              </a:rPr>
              <a:t>steranes</a:t>
            </a:r>
            <a:r>
              <a:rPr lang="en-US" sz="1800" b="1" dirty="0" smtClean="0">
                <a:solidFill>
                  <a:srgbClr val="FF0000"/>
                </a:solidFill>
              </a:rPr>
              <a:t> (S1/S6) or (rearranged/ regular </a:t>
            </a:r>
            <a:r>
              <a:rPr lang="en-US" sz="1800" b="1" dirty="0" err="1" smtClean="0">
                <a:solidFill>
                  <a:srgbClr val="FF0000"/>
                </a:solidFill>
              </a:rPr>
              <a:t>steranes</a:t>
            </a:r>
            <a:r>
              <a:rPr lang="en-US" sz="1800" b="1" dirty="0" smtClean="0">
                <a:solidFill>
                  <a:srgbClr val="FF0000"/>
                </a:solidFill>
              </a:rPr>
              <a:t>) </a:t>
            </a:r>
            <a:r>
              <a:rPr lang="en-US" sz="1800" b="1" dirty="0" smtClean="0"/>
              <a:t>are commonly used to distinguish petroleum from </a:t>
            </a:r>
            <a:r>
              <a:rPr lang="en-US" sz="1800" b="1" dirty="0" smtClean="0">
                <a:solidFill>
                  <a:srgbClr val="FF0000"/>
                </a:solidFill>
              </a:rPr>
              <a:t>carbonate versus </a:t>
            </a:r>
            <a:r>
              <a:rPr lang="en-US" sz="1800" b="1" dirty="0" err="1" smtClean="0">
                <a:solidFill>
                  <a:srgbClr val="FF0000"/>
                </a:solidFill>
              </a:rPr>
              <a:t>clastic</a:t>
            </a:r>
            <a:r>
              <a:rPr lang="en-US" sz="1800" b="1" dirty="0" smtClean="0">
                <a:solidFill>
                  <a:srgbClr val="FF0000"/>
                </a:solidFill>
              </a:rPr>
              <a:t> source rocks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Mollo</a:t>
            </a:r>
            <a:r>
              <a:rPr lang="en-US" sz="1800" b="1" dirty="0" smtClean="0"/>
              <a:t> et al., 1988). In addition this ratio was commonly used to indicate the </a:t>
            </a:r>
            <a:r>
              <a:rPr lang="en-US" sz="1800" b="1" dirty="0" smtClean="0">
                <a:solidFill>
                  <a:srgbClr val="FF0000"/>
                </a:solidFill>
              </a:rPr>
              <a:t>presence or absence of clay minerals </a:t>
            </a:r>
            <a:r>
              <a:rPr lang="en-US" sz="1800" b="1" dirty="0" smtClean="0"/>
              <a:t>necessary for conversion of </a:t>
            </a:r>
            <a:r>
              <a:rPr lang="en-US" sz="1800" b="1" dirty="0" err="1" smtClean="0"/>
              <a:t>steranes</a:t>
            </a:r>
            <a:r>
              <a:rPr lang="en-US" sz="1800" b="1" dirty="0" smtClean="0"/>
              <a:t> to </a:t>
            </a:r>
            <a:r>
              <a:rPr lang="en-US" sz="1800" b="1" dirty="0" err="1" smtClean="0"/>
              <a:t>diasteranes</a:t>
            </a:r>
            <a:r>
              <a:rPr lang="en-US" sz="1800" b="1" dirty="0" smtClean="0"/>
              <a:t> and also reflects </a:t>
            </a:r>
            <a:r>
              <a:rPr lang="en-US" sz="1800" b="1" dirty="0" err="1" smtClean="0">
                <a:solidFill>
                  <a:srgbClr val="FF0000"/>
                </a:solidFill>
              </a:rPr>
              <a:t>oxicity</a:t>
            </a:r>
            <a:r>
              <a:rPr lang="en-US" sz="1800" b="1" dirty="0" smtClean="0">
                <a:solidFill>
                  <a:srgbClr val="FF0000"/>
                </a:solidFill>
              </a:rPr>
              <a:t>/ </a:t>
            </a:r>
            <a:r>
              <a:rPr lang="en-US" sz="1800" b="1" dirty="0" err="1" smtClean="0">
                <a:solidFill>
                  <a:srgbClr val="FF0000"/>
                </a:solidFill>
              </a:rPr>
              <a:t>anoxicity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(Philip, 2007). </a:t>
            </a:r>
            <a:r>
              <a:rPr lang="en-US" sz="1800" b="1" dirty="0" err="1" smtClean="0"/>
              <a:t>Diasterane</a:t>
            </a:r>
            <a:r>
              <a:rPr lang="en-US" sz="1800" b="1" dirty="0" smtClean="0"/>
              <a:t> concentration in petroleum depends on </a:t>
            </a:r>
            <a:r>
              <a:rPr lang="en-US" sz="1800" b="1" dirty="0" err="1" smtClean="0"/>
              <a:t>anoxicity</a:t>
            </a:r>
            <a:r>
              <a:rPr lang="en-US" sz="1800" b="1" dirty="0" smtClean="0"/>
              <a:t> and pH of the depositional environment and clay content and thermal maturity in the source rock (Peters et al., 2005). </a:t>
            </a:r>
            <a:r>
              <a:rPr lang="en-US" sz="1800" b="1" dirty="0" smtClean="0">
                <a:solidFill>
                  <a:srgbClr val="FF0000"/>
                </a:solidFill>
              </a:rPr>
              <a:t>High </a:t>
            </a:r>
            <a:r>
              <a:rPr lang="en-US" sz="1800" b="1" dirty="0" err="1" smtClean="0">
                <a:solidFill>
                  <a:srgbClr val="FF0000"/>
                </a:solidFill>
              </a:rPr>
              <a:t>disterane</a:t>
            </a:r>
            <a:r>
              <a:rPr lang="en-US" sz="1800" b="1" dirty="0" smtClean="0">
                <a:solidFill>
                  <a:srgbClr val="FF0000"/>
                </a:solidFill>
              </a:rPr>
              <a:t>/ </a:t>
            </a:r>
            <a:r>
              <a:rPr lang="en-US" sz="1800" b="1" dirty="0" err="1" smtClean="0">
                <a:solidFill>
                  <a:srgbClr val="FF0000"/>
                </a:solidFill>
              </a:rPr>
              <a:t>steranes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ratios are typical of petroleum derived </a:t>
            </a:r>
            <a:r>
              <a:rPr lang="en-US" sz="1800" b="1" dirty="0" smtClean="0">
                <a:solidFill>
                  <a:srgbClr val="FF0000"/>
                </a:solidFill>
              </a:rPr>
              <a:t>from clay-rich source rocks. </a:t>
            </a:r>
            <a:r>
              <a:rPr lang="en-US" sz="1800" b="1" dirty="0" smtClean="0"/>
              <a:t>However, </a:t>
            </a:r>
            <a:r>
              <a:rPr lang="en-US" sz="1800" b="1" dirty="0" smtClean="0">
                <a:solidFill>
                  <a:srgbClr val="FF0000"/>
                </a:solidFill>
              </a:rPr>
              <a:t>high of this ratio </a:t>
            </a:r>
            <a:r>
              <a:rPr lang="en-US" sz="1800" b="1" dirty="0" smtClean="0"/>
              <a:t>in some crude oil can result from </a:t>
            </a:r>
            <a:r>
              <a:rPr lang="en-US" sz="1800" b="1" dirty="0" smtClean="0">
                <a:solidFill>
                  <a:srgbClr val="FF0000"/>
                </a:solidFill>
              </a:rPr>
              <a:t>high thermal maturity and/or heavy biodegradation </a:t>
            </a:r>
            <a:r>
              <a:rPr lang="en-US" sz="1800" b="1" dirty="0" smtClean="0"/>
              <a:t>(Seifert and </a:t>
            </a:r>
            <a:r>
              <a:rPr lang="en-US" sz="1800" b="1" dirty="0" err="1" smtClean="0"/>
              <a:t>Moldowan</a:t>
            </a:r>
            <a:r>
              <a:rPr lang="en-US" sz="1800" b="1" dirty="0" smtClean="0"/>
              <a:t>, 1978). </a:t>
            </a:r>
            <a:endParaRPr lang="ar-IQ" sz="1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19" r="3514"/>
          <a:stretch/>
        </p:blipFill>
        <p:spPr>
          <a:xfrm>
            <a:off x="228600" y="152400"/>
            <a:ext cx="88392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3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rtl="0"/>
            <a:r>
              <a:rPr lang="en-US" b="1" dirty="0" smtClean="0"/>
              <a:t>3) C27 – C28 – C29 </a:t>
            </a:r>
            <a:r>
              <a:rPr lang="en-US" b="1" dirty="0" err="1" smtClean="0"/>
              <a:t>steranes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. The distribution of C27-, C28-and C29- sterol </a:t>
            </a:r>
            <a:r>
              <a:rPr lang="en-US" dirty="0" err="1" smtClean="0"/>
              <a:t>homologs</a:t>
            </a:r>
            <a:r>
              <a:rPr lang="en-US" dirty="0" smtClean="0"/>
              <a:t> on a ternary diagram might be used to differentiate ecosystem </a:t>
            </a:r>
            <a:r>
              <a:rPr lang="en-US" dirty="0" err="1" smtClean="0"/>
              <a:t>steranes</a:t>
            </a:r>
            <a:r>
              <a:rPr lang="en-US" dirty="0" smtClean="0"/>
              <a:t>. Triangle plot of %C27, C28 and C29 </a:t>
            </a:r>
            <a:r>
              <a:rPr lang="en-US" dirty="0" err="1" smtClean="0"/>
              <a:t>steranes</a:t>
            </a:r>
            <a:r>
              <a:rPr lang="en-US" dirty="0" smtClean="0"/>
              <a:t> can be used for correlation of oil and </a:t>
            </a:r>
            <a:r>
              <a:rPr lang="en-US" dirty="0" err="1" smtClean="0"/>
              <a:t>bitumens</a:t>
            </a:r>
            <a:r>
              <a:rPr lang="en-US" dirty="0" smtClean="0"/>
              <a:t> (Peters et al., 2005).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8415"/>
            <a:ext cx="6934199" cy="52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tera ternary 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87431"/>
            <a:ext cx="8077200" cy="56720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915400" cy="2557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62262"/>
            <a:ext cx="89384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1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Porphyrins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b="1" dirty="0" err="1" smtClean="0"/>
              <a:t>Prophrins</a:t>
            </a:r>
            <a:r>
              <a:rPr lang="en-US" b="1" dirty="0" smtClean="0"/>
              <a:t> are complex </a:t>
            </a:r>
            <a:r>
              <a:rPr lang="en-US" b="1" dirty="0" err="1" smtClean="0"/>
              <a:t>tetrapyrrolic</a:t>
            </a:r>
            <a:r>
              <a:rPr lang="en-US" b="1" dirty="0" smtClean="0"/>
              <a:t> </a:t>
            </a:r>
            <a:r>
              <a:rPr lang="en-US" b="1" dirty="0" err="1" smtClean="0"/>
              <a:t>organometallic</a:t>
            </a:r>
            <a:r>
              <a:rPr lang="en-US" b="1" dirty="0" smtClean="0"/>
              <a:t> compounds that contain a great deal of </a:t>
            </a:r>
            <a:r>
              <a:rPr lang="en-US" b="1" dirty="0" smtClean="0">
                <a:solidFill>
                  <a:srgbClr val="FF0000"/>
                </a:solidFill>
              </a:rPr>
              <a:t>Ni and V </a:t>
            </a:r>
            <a:r>
              <a:rPr lang="en-US" b="1" dirty="0" smtClean="0"/>
              <a:t>in crude oils (Philip, 2007) which are originated from various sources including </a:t>
            </a:r>
            <a:r>
              <a:rPr lang="en-US" b="1" dirty="0" smtClean="0">
                <a:solidFill>
                  <a:srgbClr val="FF0000"/>
                </a:solidFill>
              </a:rPr>
              <a:t>chlorophyll and </a:t>
            </a:r>
            <a:r>
              <a:rPr lang="en-US" b="1" dirty="0" err="1" smtClean="0">
                <a:solidFill>
                  <a:srgbClr val="FF0000"/>
                </a:solidFill>
              </a:rPr>
              <a:t>heme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(Peters et al., 2005). </a:t>
            </a:r>
            <a:r>
              <a:rPr lang="en-US" b="1" dirty="0" err="1" smtClean="0"/>
              <a:t>Prophyrin</a:t>
            </a:r>
            <a:r>
              <a:rPr lang="en-US" b="1" dirty="0" smtClean="0"/>
              <a:t> structures have been related to </a:t>
            </a:r>
            <a:r>
              <a:rPr lang="en-US" b="1" dirty="0" smtClean="0">
                <a:solidFill>
                  <a:srgbClr val="FF0000"/>
                </a:solidFill>
              </a:rPr>
              <a:t>chlorophyll-c in certain eukaryotic algae or chlorophyll-a which is widespread in eukaryotic algae and higher plant.</a:t>
            </a:r>
            <a:r>
              <a:rPr lang="en-US" b="1" dirty="0" smtClean="0"/>
              <a:t> A number of ratios based on </a:t>
            </a:r>
            <a:r>
              <a:rPr lang="en-US" b="1" dirty="0" err="1" smtClean="0"/>
              <a:t>prophyrin</a:t>
            </a:r>
            <a:r>
              <a:rPr lang="en-US" b="1" dirty="0" smtClean="0"/>
              <a:t> distributions have been used for characterizing depositional environments (Philip, 2007). For example the ratio of </a:t>
            </a:r>
            <a:r>
              <a:rPr lang="en-US" b="1" dirty="0" smtClean="0">
                <a:solidFill>
                  <a:srgbClr val="FF0000"/>
                </a:solidFill>
              </a:rPr>
              <a:t>V/(</a:t>
            </a:r>
            <a:r>
              <a:rPr lang="en-US" b="1" dirty="0" err="1" smtClean="0">
                <a:solidFill>
                  <a:srgbClr val="FF0000"/>
                </a:solidFill>
              </a:rPr>
              <a:t>V+Ni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prophyrins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varies with </a:t>
            </a:r>
            <a:r>
              <a:rPr lang="en-US" b="1" dirty="0" err="1" smtClean="0"/>
              <a:t>redox</a:t>
            </a:r>
            <a:r>
              <a:rPr lang="en-US" b="1" dirty="0" smtClean="0"/>
              <a:t> conditions due to variations in both Eh and pH, </a:t>
            </a:r>
            <a:r>
              <a:rPr lang="en-US" b="1" dirty="0" smtClean="0">
                <a:solidFill>
                  <a:srgbClr val="FF0000"/>
                </a:solidFill>
              </a:rPr>
              <a:t>low pH and Eh </a:t>
            </a:r>
            <a:r>
              <a:rPr lang="en-US" b="1" dirty="0" smtClean="0"/>
              <a:t>favor </a:t>
            </a:r>
            <a:r>
              <a:rPr lang="en-US" b="1" dirty="0" err="1" smtClean="0">
                <a:solidFill>
                  <a:srgbClr val="FF0000"/>
                </a:solidFill>
              </a:rPr>
              <a:t>vanadyl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prophyrins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(Philip, 2007). The proportions of </a:t>
            </a:r>
            <a:r>
              <a:rPr lang="en-US" b="1" dirty="0" err="1" smtClean="0"/>
              <a:t>vanadyl</a:t>
            </a:r>
            <a:r>
              <a:rPr lang="en-US" b="1" dirty="0" smtClean="0"/>
              <a:t> and nickel </a:t>
            </a:r>
            <a:r>
              <a:rPr lang="en-US" b="1" dirty="0" err="1" smtClean="0"/>
              <a:t>prophyrins</a:t>
            </a:r>
            <a:r>
              <a:rPr lang="en-US" b="1" dirty="0" smtClean="0"/>
              <a:t> are used as source parameters in </a:t>
            </a:r>
            <a:r>
              <a:rPr lang="en-US" b="1" dirty="0" smtClean="0">
                <a:solidFill>
                  <a:srgbClr val="FF0000"/>
                </a:solidFill>
              </a:rPr>
              <a:t>oil-oil and oil-source rock correlations </a:t>
            </a:r>
            <a:r>
              <a:rPr lang="en-US" b="1" dirty="0" smtClean="0"/>
              <a:t>(</a:t>
            </a:r>
            <a:r>
              <a:rPr lang="en-US" b="1" dirty="0" err="1" smtClean="0"/>
              <a:t>Lewan</a:t>
            </a:r>
            <a:r>
              <a:rPr lang="en-US" b="1" dirty="0" smtClean="0"/>
              <a:t>, 1984). Under </a:t>
            </a:r>
            <a:r>
              <a:rPr lang="en-US" b="1" dirty="0" smtClean="0">
                <a:solidFill>
                  <a:srgbClr val="FF0000"/>
                </a:solidFill>
              </a:rPr>
              <a:t>low Eh </a:t>
            </a:r>
            <a:r>
              <a:rPr lang="en-US" b="1" dirty="0" smtClean="0"/>
              <a:t>conditions, </a:t>
            </a:r>
            <a:r>
              <a:rPr lang="en-US" b="1" dirty="0" smtClean="0">
                <a:solidFill>
                  <a:srgbClr val="FF0000"/>
                </a:solidFill>
              </a:rPr>
              <a:t>sulfate reducing bacteria generate hydrogen </a:t>
            </a:r>
            <a:r>
              <a:rPr lang="en-US" b="1" dirty="0" err="1" smtClean="0">
                <a:solidFill>
                  <a:srgbClr val="FF0000"/>
                </a:solidFill>
              </a:rPr>
              <a:t>sufide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high sulfide </a:t>
            </a:r>
            <a:r>
              <a:rPr lang="en-US" b="1" dirty="0" smtClean="0"/>
              <a:t>in the pore water of </a:t>
            </a:r>
            <a:r>
              <a:rPr lang="en-US" b="1" dirty="0" smtClean="0">
                <a:solidFill>
                  <a:srgbClr val="FF0000"/>
                </a:solidFill>
              </a:rPr>
              <a:t>anoxic sediments </a:t>
            </a:r>
            <a:r>
              <a:rPr lang="en-US" b="1" dirty="0" smtClean="0"/>
              <a:t>cause nickel ion (Ni</a:t>
            </a:r>
            <a:r>
              <a:rPr lang="en-US" b="1" baseline="30000" dirty="0" smtClean="0"/>
              <a:t>+2</a:t>
            </a:r>
            <a:r>
              <a:rPr lang="en-US" b="1" dirty="0" smtClean="0"/>
              <a:t>) to precipitate as </a:t>
            </a:r>
            <a:r>
              <a:rPr lang="en-US" b="1" dirty="0" smtClean="0">
                <a:solidFill>
                  <a:srgbClr val="FF0000"/>
                </a:solidFill>
              </a:rPr>
              <a:t>nickel sulfide</a:t>
            </a:r>
            <a:r>
              <a:rPr lang="en-US" b="1" dirty="0" smtClean="0"/>
              <a:t>, leaving </a:t>
            </a:r>
            <a:r>
              <a:rPr lang="en-US" b="1" dirty="0" err="1" smtClean="0"/>
              <a:t>vanadyl</a:t>
            </a:r>
            <a:r>
              <a:rPr lang="en-US" b="1" dirty="0" smtClean="0"/>
              <a:t> ion (Vo</a:t>
            </a:r>
            <a:r>
              <a:rPr lang="en-US" b="1" baseline="30000" dirty="0" smtClean="0"/>
              <a:t>+2</a:t>
            </a:r>
            <a:r>
              <a:rPr lang="en-US" b="1" dirty="0" smtClean="0"/>
              <a:t>) to complex with available free </a:t>
            </a:r>
            <a:r>
              <a:rPr lang="en-US" b="1" dirty="0" err="1" smtClean="0"/>
              <a:t>prophyrins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Low V/(</a:t>
            </a:r>
            <a:r>
              <a:rPr lang="en-US" b="1" dirty="0" err="1" smtClean="0">
                <a:solidFill>
                  <a:srgbClr val="FF0000"/>
                </a:solidFill>
              </a:rPr>
              <a:t>V+Ni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prophyrin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ratios in </a:t>
            </a:r>
            <a:r>
              <a:rPr lang="en-US" b="1" dirty="0" smtClean="0">
                <a:solidFill>
                  <a:srgbClr val="FF0000"/>
                </a:solidFill>
              </a:rPr>
              <a:t>marine </a:t>
            </a:r>
            <a:r>
              <a:rPr lang="en-US" b="1" dirty="0" err="1" smtClean="0">
                <a:solidFill>
                  <a:srgbClr val="FF0000"/>
                </a:solidFill>
              </a:rPr>
              <a:t>Toarcian</a:t>
            </a:r>
            <a:r>
              <a:rPr lang="en-US" b="1" dirty="0" smtClean="0">
                <a:solidFill>
                  <a:srgbClr val="FF0000"/>
                </a:solidFill>
              </a:rPr>
              <a:t> rocks </a:t>
            </a:r>
            <a:r>
              <a:rPr lang="en-US" b="1" dirty="0" smtClean="0"/>
              <a:t>reflect </a:t>
            </a:r>
            <a:r>
              <a:rPr lang="en-US" b="1" dirty="0" err="1" smtClean="0">
                <a:solidFill>
                  <a:srgbClr val="FF0000"/>
                </a:solidFill>
              </a:rPr>
              <a:t>oxic</a:t>
            </a:r>
            <a:r>
              <a:rPr lang="en-US" b="1" dirty="0" smtClean="0">
                <a:solidFill>
                  <a:srgbClr val="FF0000"/>
                </a:solidFill>
              </a:rPr>
              <a:t> to </a:t>
            </a:r>
            <a:r>
              <a:rPr lang="en-US" b="1" dirty="0" err="1" smtClean="0">
                <a:solidFill>
                  <a:srgbClr val="FF0000"/>
                </a:solidFill>
              </a:rPr>
              <a:t>suboxic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conditions while </a:t>
            </a:r>
            <a:r>
              <a:rPr lang="en-US" b="1" dirty="0" smtClean="0">
                <a:solidFill>
                  <a:srgbClr val="FF0000"/>
                </a:solidFill>
              </a:rPr>
              <a:t>high ratios </a:t>
            </a:r>
            <a:r>
              <a:rPr lang="en-US" b="1" dirty="0" smtClean="0"/>
              <a:t>reflect </a:t>
            </a:r>
            <a:r>
              <a:rPr lang="en-US" b="1" dirty="0" smtClean="0">
                <a:solidFill>
                  <a:srgbClr val="FF0000"/>
                </a:solidFill>
              </a:rPr>
              <a:t>anoxic sedimentation </a:t>
            </a:r>
            <a:r>
              <a:rPr lang="en-US" b="1" dirty="0" smtClean="0"/>
              <a:t>(</a:t>
            </a:r>
            <a:r>
              <a:rPr lang="en-US" b="1" dirty="0" err="1" smtClean="0"/>
              <a:t>Moldowan</a:t>
            </a:r>
            <a:r>
              <a:rPr lang="en-US" b="1" dirty="0" smtClean="0"/>
              <a:t> et al., 1986). </a:t>
            </a:r>
            <a:endParaRPr lang="ar-IQ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877"/>
          <a:stretch/>
        </p:blipFill>
        <p:spPr>
          <a:xfrm>
            <a:off x="228600" y="304800"/>
            <a:ext cx="881789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6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8011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79346"/>
            <a:ext cx="8440615" cy="590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1540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91" t="11165"/>
          <a:stretch/>
        </p:blipFill>
        <p:spPr>
          <a:xfrm>
            <a:off x="152400" y="5638800"/>
            <a:ext cx="8915400" cy="1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800" y="1077515"/>
            <a:ext cx="6858000" cy="46007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Aromatic Fraction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rtl="0"/>
            <a:r>
              <a:rPr lang="en-US" b="1" dirty="0" smtClean="0"/>
              <a:t>Organic compounds with </a:t>
            </a:r>
            <a:r>
              <a:rPr lang="en-US" b="1" dirty="0" smtClean="0">
                <a:solidFill>
                  <a:srgbClr val="FF0000"/>
                </a:solidFill>
              </a:rPr>
              <a:t>one or more benzene rings</a:t>
            </a:r>
            <a:r>
              <a:rPr lang="en-US" b="1" dirty="0" smtClean="0"/>
              <a:t> in their structure including </a:t>
            </a:r>
            <a:r>
              <a:rPr lang="en-US" b="1" dirty="0" smtClean="0">
                <a:solidFill>
                  <a:srgbClr val="FF0000"/>
                </a:solidFill>
              </a:rPr>
              <a:t>pure aromatic </a:t>
            </a:r>
            <a:r>
              <a:rPr lang="en-US" b="1" dirty="0" smtClean="0"/>
              <a:t>such as </a:t>
            </a:r>
            <a:r>
              <a:rPr lang="en-US" b="1" dirty="0" smtClean="0">
                <a:solidFill>
                  <a:srgbClr val="FF0000"/>
                </a:solidFill>
              </a:rPr>
              <a:t>benzene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polycyclic aromatic </a:t>
            </a:r>
            <a:r>
              <a:rPr lang="en-US" b="1" dirty="0" smtClean="0"/>
              <a:t>hydrocarbons plus </a:t>
            </a:r>
            <a:r>
              <a:rPr lang="en-US" b="1" dirty="0" err="1" smtClean="0">
                <a:solidFill>
                  <a:srgbClr val="FF0000"/>
                </a:solidFill>
              </a:rPr>
              <a:t>cycloalkano</a:t>
            </a:r>
            <a:r>
              <a:rPr lang="en-US" b="1" dirty="0" smtClean="0">
                <a:solidFill>
                  <a:srgbClr val="FF0000"/>
                </a:solidFill>
              </a:rPr>
              <a:t> aromatics</a:t>
            </a:r>
            <a:r>
              <a:rPr lang="en-US" b="1" dirty="0" smtClean="0"/>
              <a:t>, such as </a:t>
            </a:r>
            <a:r>
              <a:rPr lang="en-US" b="1" dirty="0" err="1" smtClean="0">
                <a:solidFill>
                  <a:srgbClr val="FF0000"/>
                </a:solidFill>
              </a:rPr>
              <a:t>monoaromitics</a:t>
            </a:r>
            <a:r>
              <a:rPr lang="en-US" b="1" dirty="0" smtClean="0">
                <a:solidFill>
                  <a:srgbClr val="FF0000"/>
                </a:solidFill>
              </a:rPr>
              <a:t> steroids</a:t>
            </a:r>
            <a:r>
              <a:rPr lang="en-US" b="1" dirty="0" smtClean="0"/>
              <a:t>, some </a:t>
            </a:r>
            <a:r>
              <a:rPr lang="en-US" b="1" dirty="0" smtClean="0">
                <a:solidFill>
                  <a:srgbClr val="FF0000"/>
                </a:solidFill>
              </a:rPr>
              <a:t>cyclic sulfur</a:t>
            </a:r>
            <a:r>
              <a:rPr lang="en-US" b="1" dirty="0" smtClean="0"/>
              <a:t> compounds such as </a:t>
            </a:r>
            <a:r>
              <a:rPr lang="en-US" b="1" dirty="0" err="1" smtClean="0">
                <a:solidFill>
                  <a:srgbClr val="FF0000"/>
                </a:solidFill>
              </a:rPr>
              <a:t>benzothiophenes</a:t>
            </a:r>
            <a:r>
              <a:rPr lang="en-US" b="1" dirty="0" smtClean="0"/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porphyrins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(Peters et al., 2005). </a:t>
            </a:r>
            <a:r>
              <a:rPr lang="en-US" b="1" dirty="0" smtClean="0">
                <a:solidFill>
                  <a:srgbClr val="FF0000"/>
                </a:solidFill>
              </a:rPr>
              <a:t>Because of their high solubility, low-molecular-weight aromatics such as benzene and toluene are readily washed from petroleum by circulating groundwater, light aromatics are components in unleaded gasoline and are used as </a:t>
            </a:r>
            <a:r>
              <a:rPr lang="en-US" b="1" dirty="0" err="1" smtClean="0">
                <a:solidFill>
                  <a:srgbClr val="FF0000"/>
                </a:solidFill>
              </a:rPr>
              <a:t>feedstocks</a:t>
            </a:r>
            <a:r>
              <a:rPr lang="en-US" b="1" dirty="0" smtClean="0">
                <a:solidFill>
                  <a:srgbClr val="FF0000"/>
                </a:solidFill>
              </a:rPr>
              <a:t> for petrochemicals </a:t>
            </a:r>
          </a:p>
          <a:p>
            <a:pPr algn="l" rtl="0"/>
            <a:r>
              <a:rPr lang="en-US" b="1" dirty="0" smtClean="0"/>
              <a:t>The important biomarkers in petroleum are the </a:t>
            </a:r>
            <a:r>
              <a:rPr lang="en-US" b="1" dirty="0" err="1" smtClean="0">
                <a:solidFill>
                  <a:srgbClr val="FF0000"/>
                </a:solidFill>
              </a:rPr>
              <a:t>alkylated</a:t>
            </a:r>
            <a:r>
              <a:rPr lang="en-US" b="1" dirty="0" smtClean="0">
                <a:solidFill>
                  <a:srgbClr val="FF0000"/>
                </a:solidFill>
              </a:rPr>
              <a:t> naphthalene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phenanthrene</a:t>
            </a:r>
            <a:r>
              <a:rPr lang="en-US" b="1" dirty="0" smtClean="0">
                <a:solidFill>
                  <a:srgbClr val="FF0000"/>
                </a:solidFill>
              </a:rPr>
              <a:t>, and chrysene aromatics, and the </a:t>
            </a:r>
            <a:r>
              <a:rPr lang="en-US" b="1" dirty="0" err="1" smtClean="0">
                <a:solidFill>
                  <a:srgbClr val="FF0000"/>
                </a:solidFill>
              </a:rPr>
              <a:t>dibenzothiophene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benzonaphthothiophene</a:t>
            </a:r>
            <a:r>
              <a:rPr lang="en-US" b="1" dirty="0" smtClean="0">
                <a:solidFill>
                  <a:srgbClr val="FF0000"/>
                </a:solidFill>
              </a:rPr>
              <a:t> sulfur-</a:t>
            </a:r>
            <a:r>
              <a:rPr lang="en-US" b="1" dirty="0" err="1" smtClean="0">
                <a:solidFill>
                  <a:srgbClr val="FF0000"/>
                </a:solidFill>
              </a:rPr>
              <a:t>contianing</a:t>
            </a:r>
            <a:r>
              <a:rPr lang="en-US" b="1" dirty="0" smtClean="0">
                <a:solidFill>
                  <a:srgbClr val="FF0000"/>
                </a:solidFill>
              </a:rPr>
              <a:t> aromatics (</a:t>
            </a:r>
            <a:r>
              <a:rPr lang="en-US" b="1" dirty="0" err="1" smtClean="0"/>
              <a:t>Frysinger</a:t>
            </a:r>
            <a:r>
              <a:rPr lang="en-US" b="1" dirty="0" smtClean="0"/>
              <a:t> and </a:t>
            </a:r>
            <a:r>
              <a:rPr lang="en-US" b="1" dirty="0" err="1" smtClean="0"/>
              <a:t>Ganies</a:t>
            </a:r>
            <a:r>
              <a:rPr lang="en-US" b="1" dirty="0" smtClean="0"/>
              <a:t>, 2001). Aromatic hydrocarbons can be divided into classes based on the number of aromatic rings, </a:t>
            </a:r>
            <a:r>
              <a:rPr lang="en-US" b="1" dirty="0" err="1" smtClean="0">
                <a:solidFill>
                  <a:srgbClr val="FF0000"/>
                </a:solidFill>
              </a:rPr>
              <a:t>monoaroamtics</a:t>
            </a:r>
            <a:r>
              <a:rPr lang="en-US" b="1" dirty="0" smtClean="0">
                <a:solidFill>
                  <a:srgbClr val="FF0000"/>
                </a:solidFill>
              </a:rPr>
              <a:t> have one rings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diaroomtics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have </a:t>
            </a:r>
            <a:r>
              <a:rPr lang="en-US" b="1" dirty="0" smtClean="0">
                <a:solidFill>
                  <a:srgbClr val="FF0000"/>
                </a:solidFill>
              </a:rPr>
              <a:t>two, </a:t>
            </a:r>
            <a:r>
              <a:rPr lang="en-US" b="1" dirty="0" err="1" smtClean="0">
                <a:solidFill>
                  <a:srgbClr val="FF0000"/>
                </a:solidFill>
              </a:rPr>
              <a:t>triaromatics</a:t>
            </a:r>
            <a:r>
              <a:rPr lang="en-US" b="1" dirty="0" smtClean="0">
                <a:solidFill>
                  <a:srgbClr val="FF0000"/>
                </a:solidFill>
              </a:rPr>
              <a:t> have three and so on </a:t>
            </a:r>
            <a:r>
              <a:rPr lang="en-US" b="1" dirty="0" smtClean="0"/>
              <a:t>(Peters et al., 2005). Collectivity, any </a:t>
            </a:r>
            <a:r>
              <a:rPr lang="en-US" b="1" dirty="0" err="1" smtClean="0"/>
              <a:t>aromoatic</a:t>
            </a:r>
            <a:r>
              <a:rPr lang="en-US" b="1" dirty="0" smtClean="0"/>
              <a:t> hydrocarbon that has </a:t>
            </a:r>
            <a:r>
              <a:rPr lang="en-US" b="1" dirty="0" smtClean="0">
                <a:solidFill>
                  <a:srgbClr val="FF0000"/>
                </a:solidFill>
              </a:rPr>
              <a:t>two or more rings </a:t>
            </a:r>
            <a:r>
              <a:rPr lang="en-US" b="1" dirty="0" smtClean="0"/>
              <a:t>joined </a:t>
            </a:r>
            <a:r>
              <a:rPr lang="en-US" b="1" dirty="0" err="1" smtClean="0"/>
              <a:t>togather</a:t>
            </a:r>
            <a:r>
              <a:rPr lang="en-US" b="1" dirty="0" smtClean="0"/>
              <a:t> can be called a </a:t>
            </a:r>
            <a:r>
              <a:rPr lang="en-US" b="1" dirty="0" err="1" smtClean="0">
                <a:solidFill>
                  <a:srgbClr val="FF0000"/>
                </a:solidFill>
              </a:rPr>
              <a:t>polynuclear</a:t>
            </a:r>
            <a:r>
              <a:rPr lang="en-US" b="1" dirty="0" smtClean="0">
                <a:solidFill>
                  <a:srgbClr val="FF0000"/>
                </a:solidFill>
              </a:rPr>
              <a:t> aromatic hydrocarbon (PAH) </a:t>
            </a:r>
          </a:p>
          <a:p>
            <a:pPr algn="l" rtl="0"/>
            <a:r>
              <a:rPr lang="en-US" b="1" dirty="0" smtClean="0"/>
              <a:t>Aromatic biomarkers can provide valuable information on </a:t>
            </a:r>
            <a:r>
              <a:rPr lang="en-US" b="1" dirty="0" smtClean="0">
                <a:solidFill>
                  <a:srgbClr val="FF0000"/>
                </a:solidFill>
              </a:rPr>
              <a:t>organic matter </a:t>
            </a:r>
            <a:r>
              <a:rPr lang="en-US" b="1" dirty="0" smtClean="0"/>
              <a:t>input, for example, </a:t>
            </a:r>
            <a:r>
              <a:rPr lang="en-US" b="1" dirty="0" smtClean="0">
                <a:solidFill>
                  <a:srgbClr val="FF0000"/>
                </a:solidFill>
              </a:rPr>
              <a:t>aromatic </a:t>
            </a:r>
            <a:r>
              <a:rPr lang="en-US" b="1" dirty="0" err="1" smtClean="0">
                <a:solidFill>
                  <a:srgbClr val="FF0000"/>
                </a:solidFill>
              </a:rPr>
              <a:t>hopanoids</a:t>
            </a:r>
            <a:r>
              <a:rPr lang="en-US" b="1" dirty="0" smtClean="0">
                <a:solidFill>
                  <a:srgbClr val="FF0000"/>
                </a:solidFill>
              </a:rPr>
              <a:t> originate from bacterial </a:t>
            </a:r>
            <a:r>
              <a:rPr lang="en-US" b="1" dirty="0" smtClean="0"/>
              <a:t>precursors, while </a:t>
            </a:r>
            <a:r>
              <a:rPr lang="en-US" b="1" dirty="0" smtClean="0">
                <a:solidFill>
                  <a:srgbClr val="FF0000"/>
                </a:solidFill>
              </a:rPr>
              <a:t>tetra-and </a:t>
            </a:r>
            <a:r>
              <a:rPr lang="en-US" b="1" dirty="0" err="1" smtClean="0">
                <a:solidFill>
                  <a:srgbClr val="FF0000"/>
                </a:solidFill>
              </a:rPr>
              <a:t>pentacyclic</a:t>
            </a:r>
            <a:r>
              <a:rPr lang="en-US" b="1" dirty="0" smtClean="0">
                <a:solidFill>
                  <a:srgbClr val="FF0000"/>
                </a:solidFill>
              </a:rPr>
              <a:t> aromatic with </a:t>
            </a:r>
            <a:r>
              <a:rPr lang="en-US" b="1" dirty="0" err="1" smtClean="0">
                <a:solidFill>
                  <a:srgbClr val="FF0000"/>
                </a:solidFill>
              </a:rPr>
              <a:t>olennane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lupane</a:t>
            </a:r>
            <a:r>
              <a:rPr lang="en-US" b="1" dirty="0" smtClean="0">
                <a:solidFill>
                  <a:srgbClr val="FF0000"/>
                </a:solidFill>
              </a:rPr>
              <a:t> or </a:t>
            </a:r>
            <a:r>
              <a:rPr lang="en-US" b="1" dirty="0" err="1" smtClean="0">
                <a:solidFill>
                  <a:srgbClr val="FF0000"/>
                </a:solidFill>
              </a:rPr>
              <a:t>ursnae</a:t>
            </a:r>
            <a:r>
              <a:rPr lang="en-US" b="1" dirty="0" smtClean="0">
                <a:solidFill>
                  <a:srgbClr val="FF0000"/>
                </a:solidFill>
              </a:rPr>
              <a:t> skeletons indicate higher plants </a:t>
            </a:r>
            <a:r>
              <a:rPr lang="en-US" b="1" dirty="0" smtClean="0"/>
              <a:t>(</a:t>
            </a:r>
            <a:r>
              <a:rPr lang="en-US" b="1" dirty="0" err="1" smtClean="0"/>
              <a:t>Garrigues</a:t>
            </a:r>
            <a:r>
              <a:rPr lang="en-US" b="1" dirty="0" smtClean="0"/>
              <a:t> et al., 1986). There are many compounds of aromatic, such as:  </a:t>
            </a:r>
          </a:p>
          <a:p>
            <a:pPr algn="l" rtl="0"/>
            <a:endParaRPr lang="ar-IQ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001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1205" b="2410"/>
          <a:stretch>
            <a:fillRect/>
          </a:stretch>
        </p:blipFill>
        <p:spPr>
          <a:xfrm>
            <a:off x="152400" y="228600"/>
            <a:ext cx="8763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rtl="0"/>
            <a:r>
              <a:rPr lang="en-US" b="1" dirty="0" smtClean="0"/>
              <a:t>1) </a:t>
            </a:r>
            <a:r>
              <a:rPr lang="en-US" b="1" dirty="0" err="1" smtClean="0"/>
              <a:t>Organo</a:t>
            </a:r>
            <a:r>
              <a:rPr lang="en-US" b="1" dirty="0" smtClean="0"/>
              <a:t> </a:t>
            </a:r>
            <a:r>
              <a:rPr lang="en-US" b="1" dirty="0" err="1" smtClean="0"/>
              <a:t>sulphur</a:t>
            </a:r>
            <a:r>
              <a:rPr lang="en-US" b="1" dirty="0" smtClean="0"/>
              <a:t> compounds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err="1" smtClean="0"/>
              <a:t>Organo</a:t>
            </a:r>
            <a:r>
              <a:rPr lang="en-US" dirty="0" smtClean="0"/>
              <a:t> </a:t>
            </a:r>
            <a:r>
              <a:rPr lang="en-US" dirty="0" err="1" smtClean="0"/>
              <a:t>sulphur</a:t>
            </a:r>
            <a:r>
              <a:rPr lang="en-US" dirty="0" smtClean="0"/>
              <a:t> compounds can be divided into two main subcategories. These include the </a:t>
            </a:r>
            <a:r>
              <a:rPr lang="en-US" dirty="0" err="1" smtClean="0">
                <a:solidFill>
                  <a:srgbClr val="FF0000"/>
                </a:solidFill>
              </a:rPr>
              <a:t>thiophene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benezothiophene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dibenzothiophene</a:t>
            </a:r>
            <a:r>
              <a:rPr lang="en-US" dirty="0" smtClean="0">
                <a:solidFill>
                  <a:srgbClr val="FF0000"/>
                </a:solidFill>
              </a:rPr>
              <a:t> series </a:t>
            </a:r>
            <a:r>
              <a:rPr lang="en-US" dirty="0" smtClean="0"/>
              <a:t>and their </a:t>
            </a:r>
            <a:r>
              <a:rPr lang="en-US" dirty="0" err="1" smtClean="0"/>
              <a:t>methylatet</a:t>
            </a:r>
            <a:r>
              <a:rPr lang="en-US" dirty="0" smtClean="0"/>
              <a:t> analogues; </a:t>
            </a:r>
            <a:r>
              <a:rPr lang="en-US" dirty="0" smtClean="0">
                <a:solidFill>
                  <a:srgbClr val="FF0000"/>
                </a:solidFill>
              </a:rPr>
              <a:t>and sulfur containing </a:t>
            </a:r>
            <a:r>
              <a:rPr lang="en-US" dirty="0" smtClean="0"/>
              <a:t>biomarkers such as </a:t>
            </a:r>
            <a:r>
              <a:rPr lang="en-US" dirty="0" err="1" smtClean="0">
                <a:solidFill>
                  <a:srgbClr val="FF0000"/>
                </a:solidFill>
              </a:rPr>
              <a:t>steranes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hopanes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isoprenoid</a:t>
            </a:r>
            <a:r>
              <a:rPr lang="en-US" dirty="0" smtClean="0">
                <a:solidFill>
                  <a:srgbClr val="FF0000"/>
                </a:solidFill>
              </a:rPr>
              <a:t> derivatives </a:t>
            </a:r>
            <a:r>
              <a:rPr lang="en-US" dirty="0" smtClean="0"/>
              <a:t>(Philip, 2007). Most of these compounds will be discussed along with their significance and potential uses: </a:t>
            </a:r>
          </a:p>
          <a:p>
            <a:pPr lvl="0" algn="l" rtl="0"/>
            <a:r>
              <a:rPr lang="en-US" i="1" dirty="0" smtClean="0">
                <a:solidFill>
                  <a:srgbClr val="FF0000"/>
                </a:solidFill>
              </a:rPr>
              <a:t>A) </a:t>
            </a:r>
            <a:r>
              <a:rPr lang="en-US" i="1" dirty="0" err="1" smtClean="0">
                <a:solidFill>
                  <a:srgbClr val="FF0000"/>
                </a:solidFill>
              </a:rPr>
              <a:t>Methyldiben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zothiopheres</a:t>
            </a:r>
            <a:r>
              <a:rPr lang="en-US" i="1" dirty="0" smtClean="0">
                <a:solidFill>
                  <a:srgbClr val="FF0000"/>
                </a:solidFill>
              </a:rPr>
              <a:t> (MDBT) and </a:t>
            </a:r>
            <a:r>
              <a:rPr lang="en-US" i="1" dirty="0" err="1" smtClean="0">
                <a:solidFill>
                  <a:srgbClr val="FF0000"/>
                </a:solidFill>
              </a:rPr>
              <a:t>dibenzothiophenes</a:t>
            </a:r>
            <a:r>
              <a:rPr lang="en-US" i="1" dirty="0" smtClean="0">
                <a:solidFill>
                  <a:srgbClr val="FF0000"/>
                </a:solidFill>
              </a:rPr>
              <a:t> (DBT)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The sulfur- bearing aromatics </a:t>
            </a:r>
            <a:r>
              <a:rPr lang="en-US" dirty="0" err="1" smtClean="0"/>
              <a:t>dibenzothiophene</a:t>
            </a:r>
            <a:r>
              <a:rPr lang="en-US" dirty="0" smtClean="0"/>
              <a:t> structures (</a:t>
            </a:r>
            <a:r>
              <a:rPr lang="en-US" dirty="0" err="1" smtClean="0">
                <a:solidFill>
                  <a:srgbClr val="FF0000"/>
                </a:solidFill>
              </a:rPr>
              <a:t>dibenzothiophene</a:t>
            </a:r>
            <a:r>
              <a:rPr lang="en-US" dirty="0" smtClean="0">
                <a:solidFill>
                  <a:srgbClr val="FF0000"/>
                </a:solidFill>
              </a:rPr>
              <a:t>, C0-C1-, C2-, C3 </a:t>
            </a:r>
            <a:r>
              <a:rPr lang="en-US" dirty="0" err="1" smtClean="0">
                <a:solidFill>
                  <a:srgbClr val="FF0000"/>
                </a:solidFill>
              </a:rPr>
              <a:t>dibenzothiophene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Connan</a:t>
            </a:r>
            <a:r>
              <a:rPr lang="en-US" dirty="0" smtClean="0"/>
              <a:t> et al., 1986). The concentration of C0-C3 </a:t>
            </a:r>
            <a:r>
              <a:rPr lang="en-US" dirty="0" err="1" smtClean="0"/>
              <a:t>diobenzothiophenes</a:t>
            </a:r>
            <a:r>
              <a:rPr lang="en-US" dirty="0" smtClean="0"/>
              <a:t> in oil depends on the source-rock </a:t>
            </a:r>
            <a:r>
              <a:rPr lang="en-US" dirty="0" err="1" smtClean="0"/>
              <a:t>facies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high-sulfur</a:t>
            </a:r>
            <a:r>
              <a:rPr lang="en-US" dirty="0" smtClean="0"/>
              <a:t> </a:t>
            </a:r>
            <a:r>
              <a:rPr lang="en-US" dirty="0" err="1" smtClean="0"/>
              <a:t>kerogens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FF0000"/>
                </a:solidFill>
              </a:rPr>
              <a:t>anoxic carbonate-</a:t>
            </a:r>
            <a:r>
              <a:rPr lang="en-US" dirty="0" err="1" smtClean="0">
                <a:solidFill>
                  <a:srgbClr val="FF0000"/>
                </a:solidFill>
              </a:rPr>
              <a:t>evaporite</a:t>
            </a:r>
            <a:r>
              <a:rPr lang="en-US" dirty="0" smtClean="0">
                <a:solidFill>
                  <a:srgbClr val="FF0000"/>
                </a:solidFill>
              </a:rPr>
              <a:t> source </a:t>
            </a:r>
            <a:r>
              <a:rPr lang="en-US" dirty="0" smtClean="0"/>
              <a:t>rock yield </a:t>
            </a:r>
            <a:r>
              <a:rPr lang="en-US" dirty="0" smtClean="0">
                <a:solidFill>
                  <a:srgbClr val="FF0000"/>
                </a:solidFill>
              </a:rPr>
              <a:t>crude oil rich in C0-C3 </a:t>
            </a:r>
            <a:r>
              <a:rPr lang="en-US" dirty="0" err="1" smtClean="0">
                <a:solidFill>
                  <a:srgbClr val="FF0000"/>
                </a:solidFill>
              </a:rPr>
              <a:t>dibensothiophene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</a:rPr>
              <a:t>low sulfur </a:t>
            </a:r>
            <a:r>
              <a:rPr lang="en-US" dirty="0" err="1" smtClean="0"/>
              <a:t>kerogens</a:t>
            </a:r>
            <a:r>
              <a:rPr lang="en-US" dirty="0" smtClean="0"/>
              <a:t> from </a:t>
            </a:r>
            <a:r>
              <a:rPr lang="en-US" dirty="0" err="1" smtClean="0">
                <a:solidFill>
                  <a:srgbClr val="FF0000"/>
                </a:solidFill>
              </a:rPr>
              <a:t>clastic</a:t>
            </a:r>
            <a:r>
              <a:rPr lang="en-US" dirty="0" smtClean="0">
                <a:solidFill>
                  <a:srgbClr val="FF0000"/>
                </a:solidFill>
              </a:rPr>
              <a:t> source rocks </a:t>
            </a:r>
            <a:r>
              <a:rPr lang="en-US" dirty="0" smtClean="0"/>
              <a:t>yield </a:t>
            </a:r>
            <a:r>
              <a:rPr lang="en-US" dirty="0" smtClean="0">
                <a:solidFill>
                  <a:srgbClr val="FF0000"/>
                </a:solidFill>
              </a:rPr>
              <a:t>crude oils with low C0-C3 </a:t>
            </a:r>
            <a:r>
              <a:rPr lang="en-US" dirty="0" err="1" smtClean="0">
                <a:solidFill>
                  <a:srgbClr val="FF0000"/>
                </a:solidFill>
              </a:rPr>
              <a:t>dibenzothiophenes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(Hughes, 1984). </a:t>
            </a:r>
            <a:r>
              <a:rPr lang="en-US" dirty="0" err="1" smtClean="0"/>
              <a:t>Diboenzothiophenes</a:t>
            </a:r>
            <a:r>
              <a:rPr lang="en-US" dirty="0" smtClean="0"/>
              <a:t> concentration may decrease during refining (Peters et al., 2005).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88" r="2899" b="4167"/>
          <a:stretch/>
        </p:blipFill>
        <p:spPr>
          <a:xfrm>
            <a:off x="152400" y="228600"/>
            <a:ext cx="876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9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068"/>
          <a:stretch/>
        </p:blipFill>
        <p:spPr>
          <a:xfrm>
            <a:off x="304800" y="228600"/>
            <a:ext cx="86867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b="1" dirty="0" smtClean="0"/>
              <a:t>The distribution of the </a:t>
            </a:r>
            <a:r>
              <a:rPr lang="en-US" b="1" dirty="0" err="1" smtClean="0">
                <a:solidFill>
                  <a:srgbClr val="FF0000"/>
                </a:solidFill>
              </a:rPr>
              <a:t>methydibenzothiophes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showed a </a:t>
            </a:r>
            <a:r>
              <a:rPr lang="en-US" b="1" dirty="0" smtClean="0">
                <a:solidFill>
                  <a:srgbClr val="FF0000"/>
                </a:solidFill>
              </a:rPr>
              <a:t>V-shape</a:t>
            </a:r>
            <a:r>
              <a:rPr lang="en-US" b="1" dirty="0" smtClean="0"/>
              <a:t> distribution in </a:t>
            </a:r>
            <a:r>
              <a:rPr lang="en-US" b="1" dirty="0" smtClean="0">
                <a:solidFill>
                  <a:srgbClr val="FF0000"/>
                </a:solidFill>
              </a:rPr>
              <a:t>carbonate </a:t>
            </a:r>
            <a:r>
              <a:rPr lang="en-US" b="1" dirty="0" smtClean="0"/>
              <a:t>derived oil but a </a:t>
            </a:r>
            <a:r>
              <a:rPr lang="en-US" b="1" dirty="0" smtClean="0">
                <a:solidFill>
                  <a:srgbClr val="FF0000"/>
                </a:solidFill>
              </a:rPr>
              <a:t>star-Shape</a:t>
            </a:r>
            <a:r>
              <a:rPr lang="en-US" b="1" dirty="0" smtClean="0"/>
              <a:t> distribution in oil from </a:t>
            </a:r>
            <a:r>
              <a:rPr lang="en-US" b="1" dirty="0" err="1" smtClean="0">
                <a:solidFill>
                  <a:srgbClr val="FF0000"/>
                </a:solidFill>
              </a:rPr>
              <a:t>silic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clastic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rocks (Philip, 2007). Oil derived from </a:t>
            </a:r>
            <a:r>
              <a:rPr lang="en-US" b="1" dirty="0" smtClean="0">
                <a:solidFill>
                  <a:srgbClr val="FF0000"/>
                </a:solidFill>
              </a:rPr>
              <a:t>carbonate source </a:t>
            </a:r>
            <a:r>
              <a:rPr lang="en-US" b="1" dirty="0" smtClean="0"/>
              <a:t>rocks were observed to have an abundance of substituted </a:t>
            </a:r>
            <a:r>
              <a:rPr lang="en-US" b="1" dirty="0" err="1" smtClean="0">
                <a:solidFill>
                  <a:srgbClr val="FF0000"/>
                </a:solidFill>
              </a:rPr>
              <a:t>dibenzothioph</a:t>
            </a:r>
            <a:r>
              <a:rPr lang="en-US" b="1" dirty="0" smtClean="0"/>
              <a:t> where those from </a:t>
            </a:r>
            <a:r>
              <a:rPr lang="en-US" b="1" dirty="0" err="1" smtClean="0">
                <a:solidFill>
                  <a:srgbClr val="FF0000"/>
                </a:solidFill>
              </a:rPr>
              <a:t>silic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clastic</a:t>
            </a:r>
            <a:r>
              <a:rPr lang="en-US" b="1" dirty="0" smtClean="0"/>
              <a:t> rocks had </a:t>
            </a:r>
            <a:r>
              <a:rPr lang="en-US" b="1" dirty="0" smtClean="0">
                <a:solidFill>
                  <a:srgbClr val="FF0000"/>
                </a:solidFill>
              </a:rPr>
              <a:t>decreasing</a:t>
            </a:r>
            <a:r>
              <a:rPr lang="en-US" b="1" dirty="0" smtClean="0"/>
              <a:t> amounts of </a:t>
            </a:r>
            <a:r>
              <a:rPr lang="en-US" b="1" dirty="0" err="1" smtClean="0">
                <a:solidFill>
                  <a:srgbClr val="FF0000"/>
                </a:solidFill>
              </a:rPr>
              <a:t>dimethyl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trimethyl-dibenzothiophenes</a:t>
            </a:r>
            <a:r>
              <a:rPr lang="en-US" b="1" dirty="0" smtClean="0"/>
              <a:t> (Philip, 2007). Although these distributions are based primarily on source effects, </a:t>
            </a:r>
            <a:r>
              <a:rPr lang="en-US" b="1" dirty="0" smtClean="0">
                <a:solidFill>
                  <a:srgbClr val="FF0000"/>
                </a:solidFill>
              </a:rPr>
              <a:t>increasing maturity </a:t>
            </a:r>
            <a:r>
              <a:rPr lang="en-US" b="1" dirty="0" smtClean="0"/>
              <a:t>will tend to convert the </a:t>
            </a:r>
            <a:r>
              <a:rPr lang="en-US" b="1" dirty="0" smtClean="0">
                <a:solidFill>
                  <a:srgbClr val="FF0000"/>
                </a:solidFill>
              </a:rPr>
              <a:t>methyl-</a:t>
            </a:r>
            <a:r>
              <a:rPr lang="en-US" b="1" dirty="0" err="1" smtClean="0">
                <a:solidFill>
                  <a:srgbClr val="FF0000"/>
                </a:solidFill>
              </a:rPr>
              <a:t>dibenzothiophene</a:t>
            </a:r>
            <a:r>
              <a:rPr lang="en-US" b="1" dirty="0" smtClean="0">
                <a:solidFill>
                  <a:srgbClr val="FF0000"/>
                </a:solidFill>
              </a:rPr>
              <a:t> isomers </a:t>
            </a:r>
            <a:r>
              <a:rPr lang="en-US" b="1" dirty="0" smtClean="0"/>
              <a:t>to the most </a:t>
            </a:r>
            <a:r>
              <a:rPr lang="en-US" b="1" dirty="0" smtClean="0">
                <a:solidFill>
                  <a:srgbClr val="FF0000"/>
                </a:solidFill>
              </a:rPr>
              <a:t>thermodynamically </a:t>
            </a:r>
            <a:r>
              <a:rPr lang="en-US" b="1" dirty="0" smtClean="0"/>
              <a:t>favorable distribution (Philip and Lewis, 1987). The </a:t>
            </a:r>
            <a:r>
              <a:rPr lang="en-US" b="1" dirty="0" smtClean="0">
                <a:solidFill>
                  <a:srgbClr val="FF0000"/>
                </a:solidFill>
              </a:rPr>
              <a:t>low content of </a:t>
            </a:r>
            <a:r>
              <a:rPr lang="en-US" b="1" dirty="0" err="1" smtClean="0">
                <a:solidFill>
                  <a:srgbClr val="FF0000"/>
                </a:solidFill>
              </a:rPr>
              <a:t>organo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sulphur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compounds in the oils as reflected in </a:t>
            </a:r>
            <a:r>
              <a:rPr lang="en-US" b="1" dirty="0" smtClean="0">
                <a:solidFill>
                  <a:srgbClr val="FF0000"/>
                </a:solidFill>
              </a:rPr>
              <a:t>the low </a:t>
            </a:r>
            <a:r>
              <a:rPr lang="en-US" b="1" dirty="0" err="1" smtClean="0">
                <a:solidFill>
                  <a:srgbClr val="FF0000"/>
                </a:solidFill>
              </a:rPr>
              <a:t>dibenzothiophene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phenanthrane</a:t>
            </a:r>
            <a:r>
              <a:rPr lang="en-US" b="1" dirty="0" smtClean="0">
                <a:solidFill>
                  <a:srgbClr val="FF0000"/>
                </a:solidFill>
              </a:rPr>
              <a:t> ratio (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</a:t>
            </a:r>
            <a:r>
              <a:rPr lang="en-US" b="1" dirty="0" smtClean="0">
                <a:solidFill>
                  <a:srgbClr val="FF0000"/>
                </a:solidFill>
              </a:rPr>
              <a:t> 1) </a:t>
            </a:r>
            <a:r>
              <a:rPr lang="en-US" b="1" dirty="0" smtClean="0"/>
              <a:t>is consistent with </a:t>
            </a:r>
            <a:r>
              <a:rPr lang="en-US" b="1" dirty="0" smtClean="0">
                <a:solidFill>
                  <a:srgbClr val="FF0000"/>
                </a:solidFill>
              </a:rPr>
              <a:t>fresh water </a:t>
            </a:r>
            <a:r>
              <a:rPr lang="en-US" b="1" dirty="0" smtClean="0"/>
              <a:t>depositional environment (Hughes et al., 1995). Several new maturity parameters were proposed based on the assumption that </a:t>
            </a:r>
            <a:r>
              <a:rPr lang="en-US" b="1" dirty="0" smtClean="0">
                <a:solidFill>
                  <a:srgbClr val="FF0000"/>
                </a:solidFill>
              </a:rPr>
              <a:t>Alkyl DBT </a:t>
            </a:r>
            <a:r>
              <a:rPr lang="en-US" b="1" dirty="0" smtClean="0"/>
              <a:t>isomers with the methyl substituent in the 4-position are the most thermodynamically stable, whereas those with the substituent in the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/>
              <a:t> position are of </a:t>
            </a:r>
            <a:r>
              <a:rPr lang="en-US" b="1" dirty="0" smtClean="0">
                <a:solidFill>
                  <a:srgbClr val="FF0000"/>
                </a:solidFill>
              </a:rPr>
              <a:t>low stability </a:t>
            </a:r>
            <a:r>
              <a:rPr lang="en-US" b="1" dirty="0" smtClean="0"/>
              <a:t>(Philip, 2007). </a:t>
            </a:r>
          </a:p>
          <a:p>
            <a:pPr algn="l" rtl="0"/>
            <a:endParaRPr lang="ar-IQ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686800" cy="1676400"/>
          </a:xfrm>
        </p:spPr>
        <p:txBody>
          <a:bodyPr>
            <a:noAutofit/>
          </a:bodyPr>
          <a:lstStyle/>
          <a:p>
            <a:pPr lvl="0" rtl="0"/>
            <a:r>
              <a:rPr lang="en-US" sz="2800" b="1" dirty="0" smtClean="0"/>
              <a:t> 2) </a:t>
            </a:r>
            <a:r>
              <a:rPr lang="en-US" sz="2800" b="1" dirty="0" err="1" smtClean="0"/>
              <a:t>Phenanthrenes</a:t>
            </a:r>
            <a:r>
              <a:rPr lang="en-US" sz="2800" b="1" i="1" dirty="0" smtClean="0"/>
              <a:t> (P) and </a:t>
            </a:r>
            <a:r>
              <a:rPr lang="en-US" sz="2800" b="1" i="1" dirty="0" err="1" smtClean="0"/>
              <a:t>methylphenanthrene</a:t>
            </a:r>
            <a:r>
              <a:rPr lang="en-US" sz="2800" b="1" i="1" dirty="0" smtClean="0"/>
              <a:t> (MP)(MP three ring aromatic hydrocarbon (M/Z 191)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686800" cy="3001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err="1" smtClean="0">
                <a:solidFill>
                  <a:srgbClr val="FF0000"/>
                </a:solidFill>
              </a:rPr>
              <a:t>Alkylated</a:t>
            </a:r>
            <a:r>
              <a:rPr lang="en-US" sz="2400" dirty="0" smtClean="0">
                <a:solidFill>
                  <a:srgbClr val="FF0000"/>
                </a:solidFill>
              </a:rPr>
              <a:t> benzenes, </a:t>
            </a:r>
            <a:r>
              <a:rPr lang="en-US" sz="2400" dirty="0" err="1" smtClean="0">
                <a:solidFill>
                  <a:srgbClr val="FF0000"/>
                </a:solidFill>
              </a:rPr>
              <a:t>nephtalenes</a:t>
            </a:r>
            <a:r>
              <a:rPr lang="en-US" sz="2400" dirty="0" smtClean="0">
                <a:solidFill>
                  <a:srgbClr val="FF0000"/>
                </a:solidFill>
              </a:rPr>
              <a:t>, and </a:t>
            </a:r>
            <a:r>
              <a:rPr lang="en-US" sz="2400" dirty="0" err="1" smtClean="0">
                <a:solidFill>
                  <a:srgbClr val="FF0000"/>
                </a:solidFill>
              </a:rPr>
              <a:t>phenanthrenes</a:t>
            </a:r>
            <a:r>
              <a:rPr lang="en-US" sz="2400" dirty="0" smtClean="0">
                <a:solidFill>
                  <a:srgbClr val="FF0000"/>
                </a:solidFill>
              </a:rPr>
              <a:t> are </a:t>
            </a:r>
            <a:r>
              <a:rPr lang="en-US" sz="2400" dirty="0" smtClean="0"/>
              <a:t>commonly the most abundant aromatic species in crude oils (Peters et al., 2005). (</a:t>
            </a:r>
            <a:r>
              <a:rPr lang="en-US" sz="2400" dirty="0" smtClean="0">
                <a:solidFill>
                  <a:srgbClr val="FF0000"/>
                </a:solidFill>
              </a:rPr>
              <a:t>C1-C2-C3-C4 </a:t>
            </a:r>
            <a:r>
              <a:rPr lang="en-US" sz="2400" dirty="0" err="1" smtClean="0">
                <a:solidFill>
                  <a:srgbClr val="FF0000"/>
                </a:solidFill>
              </a:rPr>
              <a:t>phenanthrenes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most abundant in crude oils; the relative proportion of </a:t>
            </a:r>
            <a:r>
              <a:rPr lang="en-US" sz="2400" dirty="0" err="1" smtClean="0">
                <a:solidFill>
                  <a:srgbClr val="FF0000"/>
                </a:solidFill>
              </a:rPr>
              <a:t>phenanthrens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 the aromatic fractions of </a:t>
            </a:r>
            <a:r>
              <a:rPr lang="en-US" sz="2400" dirty="0" smtClean="0">
                <a:solidFill>
                  <a:srgbClr val="FF0000"/>
                </a:solidFill>
              </a:rPr>
              <a:t>marine source rocks </a:t>
            </a:r>
            <a:r>
              <a:rPr lang="en-US" sz="2400" dirty="0" smtClean="0"/>
              <a:t>and crude oils were typically </a:t>
            </a:r>
            <a:r>
              <a:rPr lang="en-US" sz="2400" dirty="0" smtClean="0">
                <a:solidFill>
                  <a:srgbClr val="FF0000"/>
                </a:solidFill>
              </a:rPr>
              <a:t>lower than </a:t>
            </a:r>
            <a:r>
              <a:rPr lang="en-US" sz="2400" dirty="0" smtClean="0"/>
              <a:t>observed for oils of </a:t>
            </a:r>
            <a:r>
              <a:rPr lang="en-US" sz="2400" dirty="0" err="1" smtClean="0"/>
              <a:t>terrigenous</a:t>
            </a:r>
            <a:r>
              <a:rPr lang="en-US" sz="2400" dirty="0" smtClean="0"/>
              <a:t> origin and source rocks (</a:t>
            </a:r>
            <a:r>
              <a:rPr lang="en-US" sz="2400" dirty="0" err="1" smtClean="0"/>
              <a:t>Fanpu</a:t>
            </a:r>
            <a:r>
              <a:rPr lang="en-US" sz="2400" dirty="0" smtClean="0"/>
              <a:t> et al., 1991). </a:t>
            </a:r>
          </a:p>
          <a:p>
            <a:pPr algn="l" rtl="0"/>
            <a:endParaRPr lang="ar-IQ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rtl="0"/>
            <a:r>
              <a:rPr lang="en-US" b="1" i="1" dirty="0" smtClean="0"/>
              <a:t>3) </a:t>
            </a:r>
            <a:r>
              <a:rPr lang="en-US" b="1" i="1" dirty="0" err="1" smtClean="0"/>
              <a:t>Naphthalenes</a:t>
            </a:r>
            <a:r>
              <a:rPr lang="en-US" b="1" i="1" dirty="0" smtClean="0"/>
              <a:t> (N)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An aromatic hydrocarbon (</a:t>
            </a:r>
            <a:r>
              <a:rPr lang="en-US" dirty="0" smtClean="0">
                <a:solidFill>
                  <a:srgbClr val="FF0000"/>
                </a:solidFill>
              </a:rPr>
              <a:t>C10H8</a:t>
            </a:r>
            <a:r>
              <a:rPr lang="en-US" dirty="0" smtClean="0"/>
              <a:t>) consists of </a:t>
            </a:r>
            <a:r>
              <a:rPr lang="en-US" dirty="0" smtClean="0">
                <a:solidFill>
                  <a:srgbClr val="FF0000"/>
                </a:solidFill>
              </a:rPr>
              <a:t>two fused benzene rings</a:t>
            </a:r>
            <a:r>
              <a:rPr lang="en-US" dirty="0" smtClean="0"/>
              <a:t> (Peters et al., 2005). The abundant in crude oils </a:t>
            </a:r>
            <a:r>
              <a:rPr lang="en-US" dirty="0" smtClean="0">
                <a:solidFill>
                  <a:srgbClr val="FF0000"/>
                </a:solidFill>
              </a:rPr>
              <a:t>C0-C4 </a:t>
            </a:r>
            <a:r>
              <a:rPr lang="en-US" dirty="0" err="1" smtClean="0">
                <a:solidFill>
                  <a:srgbClr val="FF0000"/>
                </a:solidFill>
              </a:rPr>
              <a:t>naphthalenes</a:t>
            </a:r>
            <a:r>
              <a:rPr lang="en-US" dirty="0" smtClean="0"/>
              <a:t>, lighter oils and enriched in the </a:t>
            </a:r>
            <a:r>
              <a:rPr lang="en-US" dirty="0" err="1" smtClean="0"/>
              <a:t>naphthalenes</a:t>
            </a:r>
            <a:r>
              <a:rPr lang="en-US" dirty="0" smtClean="0"/>
              <a:t>, whereas heavy, degraded or weathered oils are enriched in larger –ring compounds (Peters et al., 2005). </a:t>
            </a:r>
            <a:r>
              <a:rPr lang="en-US" dirty="0" err="1" smtClean="0"/>
              <a:t>Naphthalenes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decrease faster than other PAHs due to greater evaporation and water solubility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The C3-Naphthalenes 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C3-phenanthrenes</a:t>
            </a:r>
            <a:r>
              <a:rPr lang="en-US" dirty="0" smtClean="0"/>
              <a:t> ratio is used for lighter crude oils in the early stage for weathering </a:t>
            </a:r>
            <a:r>
              <a:rPr lang="en-US" dirty="0" smtClean="0">
                <a:solidFill>
                  <a:srgbClr val="FF0000"/>
                </a:solidFill>
              </a:rPr>
              <a:t>lower</a:t>
            </a:r>
            <a:r>
              <a:rPr lang="en-US" dirty="0" smtClean="0"/>
              <a:t> abundance of </a:t>
            </a:r>
            <a:r>
              <a:rPr lang="en-US" dirty="0" err="1" smtClean="0">
                <a:solidFill>
                  <a:srgbClr val="FF0000"/>
                </a:solidFill>
              </a:rPr>
              <a:t>phenantherene</a:t>
            </a:r>
            <a:r>
              <a:rPr lang="en-US" dirty="0" smtClean="0"/>
              <a:t> compared to </a:t>
            </a:r>
            <a:r>
              <a:rPr lang="en-US" dirty="0" err="1" smtClean="0">
                <a:solidFill>
                  <a:srgbClr val="FF0000"/>
                </a:solidFill>
              </a:rPr>
              <a:t>naphthalenes</a:t>
            </a:r>
            <a:r>
              <a:rPr lang="en-US" dirty="0" smtClean="0"/>
              <a:t> which is unusual for oils </a:t>
            </a:r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 err="1" smtClean="0">
                <a:solidFill>
                  <a:srgbClr val="FF0000"/>
                </a:solidFill>
              </a:rPr>
              <a:t>silic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clastic</a:t>
            </a:r>
            <a:r>
              <a:rPr lang="en-US" dirty="0" smtClean="0">
                <a:solidFill>
                  <a:srgbClr val="FF0000"/>
                </a:solidFill>
              </a:rPr>
              <a:t> source rocks according to </a:t>
            </a:r>
            <a:r>
              <a:rPr lang="en-US" dirty="0" smtClean="0"/>
              <a:t>Fan et al. (1990). This inconsistency may be attributed to </a:t>
            </a:r>
            <a:r>
              <a:rPr lang="en-US" dirty="0" smtClean="0">
                <a:solidFill>
                  <a:srgbClr val="FF0000"/>
                </a:solidFill>
              </a:rPr>
              <a:t>migration effect as </a:t>
            </a:r>
            <a:r>
              <a:rPr lang="en-US" dirty="0" err="1" smtClean="0">
                <a:solidFill>
                  <a:srgbClr val="FF0000"/>
                </a:solidFill>
              </a:rPr>
              <a:t>Naphthalenes</a:t>
            </a:r>
            <a:r>
              <a:rPr lang="en-US" dirty="0" smtClean="0"/>
              <a:t> are characterized by </a:t>
            </a:r>
            <a:r>
              <a:rPr lang="en-US" dirty="0" smtClean="0">
                <a:solidFill>
                  <a:srgbClr val="FF0000"/>
                </a:solidFill>
              </a:rPr>
              <a:t>high migration efficiency </a:t>
            </a:r>
            <a:r>
              <a:rPr lang="en-US" dirty="0" smtClean="0"/>
              <a:t>than </a:t>
            </a:r>
            <a:r>
              <a:rPr lang="en-US" dirty="0" err="1" smtClean="0">
                <a:solidFill>
                  <a:srgbClr val="FF0000"/>
                </a:solidFill>
              </a:rPr>
              <a:t>phenanthrenes</a:t>
            </a:r>
            <a:r>
              <a:rPr lang="en-US" dirty="0" smtClean="0"/>
              <a:t> (</a:t>
            </a:r>
            <a:r>
              <a:rPr lang="en-US" dirty="0" err="1" smtClean="0"/>
              <a:t>Leythaeuser</a:t>
            </a:r>
            <a:r>
              <a:rPr lang="en-US" dirty="0" smtClean="0"/>
              <a:t> et al., 1988).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Steranes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2100" b="1" dirty="0" smtClean="0"/>
              <a:t>Class of </a:t>
            </a:r>
            <a:r>
              <a:rPr lang="en-US" sz="2100" b="1" dirty="0" err="1" smtClean="0"/>
              <a:t>tetracyclic</a:t>
            </a:r>
            <a:r>
              <a:rPr lang="en-US" sz="2100" b="1" dirty="0" smtClean="0"/>
              <a:t> saturated biomarkers constructed from </a:t>
            </a:r>
            <a:r>
              <a:rPr lang="en-US" sz="2100" b="1" dirty="0" smtClean="0">
                <a:solidFill>
                  <a:srgbClr val="FF0000"/>
                </a:solidFill>
              </a:rPr>
              <a:t>six isoprene subunits (C30), </a:t>
            </a:r>
            <a:r>
              <a:rPr lang="en-US" sz="2100" b="1" dirty="0" err="1" smtClean="0"/>
              <a:t>steranes</a:t>
            </a:r>
            <a:r>
              <a:rPr lang="en-US" sz="2100" b="1" dirty="0" smtClean="0"/>
              <a:t> originate from </a:t>
            </a:r>
            <a:r>
              <a:rPr lang="en-US" sz="2100" b="1" dirty="0" err="1" smtClean="0">
                <a:solidFill>
                  <a:srgbClr val="FF0000"/>
                </a:solidFill>
              </a:rPr>
              <a:t>strols</a:t>
            </a:r>
            <a:r>
              <a:rPr lang="en-US" sz="2100" b="1" dirty="0" smtClean="0"/>
              <a:t> which are important membrane and </a:t>
            </a:r>
            <a:r>
              <a:rPr lang="en-US" sz="2100" b="1" dirty="0" smtClean="0">
                <a:solidFill>
                  <a:srgbClr val="FF0000"/>
                </a:solidFill>
              </a:rPr>
              <a:t>hormone </a:t>
            </a:r>
            <a:r>
              <a:rPr lang="en-US" sz="2100" b="1" dirty="0" smtClean="0"/>
              <a:t>components in </a:t>
            </a:r>
            <a:r>
              <a:rPr lang="en-US" sz="2100" b="1" dirty="0" smtClean="0">
                <a:solidFill>
                  <a:srgbClr val="FF0000"/>
                </a:solidFill>
              </a:rPr>
              <a:t>eukaryotic organisms </a:t>
            </a:r>
            <a:r>
              <a:rPr lang="en-US" sz="2100" b="1" dirty="0" smtClean="0"/>
              <a:t>(Peters et al., 2005). </a:t>
            </a:r>
            <a:r>
              <a:rPr lang="en-US" sz="2100" b="1" dirty="0" err="1" smtClean="0"/>
              <a:t>Steranes</a:t>
            </a:r>
            <a:r>
              <a:rPr lang="en-US" sz="2100" b="1" dirty="0" smtClean="0"/>
              <a:t> along with the </a:t>
            </a:r>
            <a:r>
              <a:rPr lang="en-US" sz="2100" b="1" dirty="0" err="1" smtClean="0"/>
              <a:t>hopanes</a:t>
            </a:r>
            <a:r>
              <a:rPr lang="en-US" sz="2100" b="1" dirty="0" smtClean="0"/>
              <a:t> were ones of the first groups of biomarkers to be used extensively in petroleum geochemistry (Philip, 2007). Most commonly used </a:t>
            </a:r>
            <a:r>
              <a:rPr lang="en-US" sz="2100" b="1" dirty="0" err="1" smtClean="0"/>
              <a:t>steranes</a:t>
            </a:r>
            <a:r>
              <a:rPr lang="en-US" sz="2100" b="1" dirty="0" smtClean="0"/>
              <a:t> are in the range (C26-C30) and are detected using </a:t>
            </a:r>
            <a:r>
              <a:rPr lang="en-US" sz="2100" b="1" dirty="0" smtClean="0">
                <a:solidFill>
                  <a:srgbClr val="FF0000"/>
                </a:solidFill>
              </a:rPr>
              <a:t>M/Z 217 mass chromatograms</a:t>
            </a:r>
            <a:r>
              <a:rPr lang="en-US" sz="2100" b="1" dirty="0" smtClean="0"/>
              <a:t> (Peters et al., 2005). </a:t>
            </a:r>
          </a:p>
          <a:p>
            <a:pPr algn="l" rtl="0"/>
            <a:r>
              <a:rPr lang="en-US" sz="2100" b="1" dirty="0" smtClean="0"/>
              <a:t>In the earliest application it was commonly assumed that predominance </a:t>
            </a:r>
            <a:r>
              <a:rPr lang="en-US" sz="2100" b="1" dirty="0" smtClean="0">
                <a:solidFill>
                  <a:srgbClr val="FF0000"/>
                </a:solidFill>
              </a:rPr>
              <a:t>of C27 </a:t>
            </a:r>
            <a:r>
              <a:rPr lang="en-US" sz="2100" b="1" dirty="0" err="1" smtClean="0">
                <a:solidFill>
                  <a:srgbClr val="FF0000"/>
                </a:solidFill>
              </a:rPr>
              <a:t>steranes</a:t>
            </a:r>
            <a:r>
              <a:rPr lang="en-US" sz="2100" b="1" dirty="0" smtClean="0">
                <a:solidFill>
                  <a:srgbClr val="FF0000"/>
                </a:solidFill>
              </a:rPr>
              <a:t> </a:t>
            </a:r>
            <a:r>
              <a:rPr lang="en-US" sz="2100" b="1" dirty="0" smtClean="0"/>
              <a:t>in an oil or rock extract would signify an </a:t>
            </a:r>
            <a:r>
              <a:rPr lang="en-US" sz="2100" b="1" dirty="0" smtClean="0">
                <a:solidFill>
                  <a:srgbClr val="FF0000"/>
                </a:solidFill>
              </a:rPr>
              <a:t>algal or marine input </a:t>
            </a:r>
            <a:r>
              <a:rPr lang="en-US" sz="2100" b="1" dirty="0" smtClean="0"/>
              <a:t>whereas </a:t>
            </a:r>
            <a:r>
              <a:rPr lang="en-US" sz="2100" b="1" dirty="0" smtClean="0">
                <a:solidFill>
                  <a:srgbClr val="FF0000"/>
                </a:solidFill>
              </a:rPr>
              <a:t>C29 </a:t>
            </a:r>
            <a:r>
              <a:rPr lang="en-US" sz="2100" b="1" dirty="0" err="1" smtClean="0">
                <a:solidFill>
                  <a:srgbClr val="FF0000"/>
                </a:solidFill>
              </a:rPr>
              <a:t>steranes</a:t>
            </a:r>
            <a:r>
              <a:rPr lang="en-US" sz="2100" b="1" dirty="0" smtClean="0">
                <a:solidFill>
                  <a:srgbClr val="FF0000"/>
                </a:solidFill>
              </a:rPr>
              <a:t> </a:t>
            </a:r>
            <a:r>
              <a:rPr lang="en-US" sz="2100" b="1" dirty="0" smtClean="0"/>
              <a:t>signified the presence of </a:t>
            </a:r>
            <a:r>
              <a:rPr lang="en-US" sz="2100" b="1" dirty="0" smtClean="0">
                <a:solidFill>
                  <a:srgbClr val="FF0000"/>
                </a:solidFill>
              </a:rPr>
              <a:t>higher plant or terrestrial organisms </a:t>
            </a:r>
            <a:r>
              <a:rPr lang="en-US" sz="2100" b="1" dirty="0" smtClean="0"/>
              <a:t>(Philip, 2007).The sterols in eukaryotic organisms are precursors to the </a:t>
            </a:r>
            <a:r>
              <a:rPr lang="en-US" sz="2100" b="1" dirty="0" err="1" smtClean="0"/>
              <a:t>steranes</a:t>
            </a:r>
            <a:r>
              <a:rPr lang="en-US" sz="2100" b="1" dirty="0" smtClean="0"/>
              <a:t> in source rocks and petroleum (Mackenzie et al., 1982). </a:t>
            </a:r>
            <a:r>
              <a:rPr lang="en-US" sz="2100" b="1" dirty="0" smtClean="0">
                <a:solidFill>
                  <a:srgbClr val="FF0000"/>
                </a:solidFill>
              </a:rPr>
              <a:t>Sterols are </a:t>
            </a:r>
            <a:r>
              <a:rPr lang="en-US" sz="2100" b="1" dirty="0" err="1" smtClean="0">
                <a:solidFill>
                  <a:srgbClr val="FF0000"/>
                </a:solidFill>
              </a:rPr>
              <a:t>amphipathic</a:t>
            </a:r>
            <a:r>
              <a:rPr lang="en-US" sz="2100" b="1" dirty="0" smtClean="0">
                <a:solidFill>
                  <a:srgbClr val="FF0000"/>
                </a:solidFill>
              </a:rPr>
              <a:t> and have dimensions similar to </a:t>
            </a:r>
            <a:r>
              <a:rPr lang="en-US" sz="2100" b="1" dirty="0" err="1" smtClean="0">
                <a:solidFill>
                  <a:srgbClr val="FF0000"/>
                </a:solidFill>
              </a:rPr>
              <a:t>bacteriohopantetrol</a:t>
            </a:r>
            <a:r>
              <a:rPr lang="en-US" sz="2100" b="1" dirty="0" smtClean="0">
                <a:solidFill>
                  <a:srgbClr val="FF0000"/>
                </a:solidFill>
              </a:rPr>
              <a:t> like </a:t>
            </a:r>
            <a:r>
              <a:rPr lang="en-US" sz="2100" b="1" dirty="0" err="1" smtClean="0">
                <a:solidFill>
                  <a:srgbClr val="FF0000"/>
                </a:solidFill>
              </a:rPr>
              <a:t>bacteriohopanetetrol</a:t>
            </a:r>
            <a:r>
              <a:rPr lang="en-US" sz="2100" b="1" dirty="0" smtClean="0">
                <a:solidFill>
                  <a:srgbClr val="FF0000"/>
                </a:solidFill>
              </a:rPr>
              <a:t> in prokaryotes</a:t>
            </a:r>
            <a:r>
              <a:rPr lang="en-US" sz="2100" b="1" dirty="0" smtClean="0"/>
              <a:t> (Peters et al., 2005). Sterols in living organisms show the following configuration: </a:t>
            </a:r>
            <a:r>
              <a:rPr lang="en-US" sz="2100" b="1" dirty="0" smtClean="0">
                <a:solidFill>
                  <a:srgbClr val="FF0000"/>
                </a:solidFill>
              </a:rPr>
              <a:t>8</a:t>
            </a:r>
            <a:r>
              <a:rPr lang="en-US" sz="2100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en-US" sz="2100" b="1" dirty="0" smtClean="0">
                <a:solidFill>
                  <a:srgbClr val="FF0000"/>
                </a:solidFill>
              </a:rPr>
              <a:t>, 9</a:t>
            </a:r>
            <a:r>
              <a:rPr lang="en-US" sz="21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sz="2100" b="1" dirty="0" smtClean="0">
                <a:solidFill>
                  <a:srgbClr val="FF0000"/>
                </a:solidFill>
              </a:rPr>
              <a:t>, 10</a:t>
            </a:r>
            <a:r>
              <a:rPr lang="en-US" sz="2100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en-US" sz="2100" b="1" dirty="0" smtClean="0">
                <a:solidFill>
                  <a:srgbClr val="FF0000"/>
                </a:solidFill>
              </a:rPr>
              <a:t>(CH</a:t>
            </a:r>
            <a:r>
              <a:rPr lang="en-US" sz="21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100" b="1" dirty="0" smtClean="0">
                <a:solidFill>
                  <a:srgbClr val="FF0000"/>
                </a:solidFill>
              </a:rPr>
              <a:t>), 13</a:t>
            </a:r>
            <a:r>
              <a:rPr lang="en-US" sz="2100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en-US" sz="2100" b="1" dirty="0" smtClean="0">
                <a:solidFill>
                  <a:srgbClr val="FF0000"/>
                </a:solidFill>
              </a:rPr>
              <a:t>(CH</a:t>
            </a:r>
            <a:r>
              <a:rPr lang="en-US" sz="21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100" b="1" dirty="0" smtClean="0">
                <a:solidFill>
                  <a:srgbClr val="FF0000"/>
                </a:solidFill>
              </a:rPr>
              <a:t>), 14</a:t>
            </a:r>
            <a:r>
              <a:rPr lang="en-US" sz="21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sz="2100" b="1" dirty="0" smtClean="0">
                <a:solidFill>
                  <a:srgbClr val="FF0000"/>
                </a:solidFill>
              </a:rPr>
              <a:t>, 17</a:t>
            </a:r>
            <a:r>
              <a:rPr lang="en-US" sz="21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sz="2100" b="1" dirty="0" smtClean="0">
                <a:solidFill>
                  <a:srgbClr val="FF0000"/>
                </a:solidFill>
              </a:rPr>
              <a:t>(H), 20R </a:t>
            </a:r>
            <a:r>
              <a:rPr lang="en-US" sz="2100" b="1" dirty="0" smtClean="0"/>
              <a:t>(Peters et al., 2005).</a:t>
            </a:r>
          </a:p>
          <a:p>
            <a:pPr algn="l" rtl="0"/>
            <a:r>
              <a:rPr lang="en-US" sz="2100" dirty="0" smtClean="0"/>
              <a:t>. </a:t>
            </a:r>
            <a:r>
              <a:rPr lang="en-US" sz="2100" b="1" dirty="0" err="1" smtClean="0"/>
              <a:t>Steranes</a:t>
            </a:r>
            <a:r>
              <a:rPr lang="en-US" sz="2100" b="1" dirty="0" smtClean="0"/>
              <a:t> commonly </a:t>
            </a:r>
            <a:r>
              <a:rPr lang="en-US" sz="2100" b="1" dirty="0" smtClean="0">
                <a:solidFill>
                  <a:srgbClr val="FF0000"/>
                </a:solidFill>
              </a:rPr>
              <a:t>used</a:t>
            </a:r>
            <a:r>
              <a:rPr lang="en-US" sz="2100" b="1" dirty="0" smtClean="0"/>
              <a:t> such as </a:t>
            </a:r>
            <a:r>
              <a:rPr lang="en-US" sz="2100" b="1" dirty="0" err="1" smtClean="0">
                <a:solidFill>
                  <a:srgbClr val="FF0000"/>
                </a:solidFill>
              </a:rPr>
              <a:t>cholestane</a:t>
            </a:r>
            <a:r>
              <a:rPr lang="en-US" sz="2100" b="1" dirty="0" smtClean="0">
                <a:solidFill>
                  <a:srgbClr val="FF0000"/>
                </a:solidFill>
              </a:rPr>
              <a:t> (27), 24-methylcholstane (C28), 24-ethylcholestane (C29) and </a:t>
            </a:r>
            <a:r>
              <a:rPr lang="en-US" sz="2100" b="1" dirty="0" err="1" smtClean="0">
                <a:solidFill>
                  <a:srgbClr val="FF0000"/>
                </a:solidFill>
              </a:rPr>
              <a:t>diasterane</a:t>
            </a:r>
            <a:r>
              <a:rPr lang="en-US" sz="2100" b="1" dirty="0" smtClean="0">
                <a:solidFill>
                  <a:srgbClr val="FF0000"/>
                </a:solidFill>
              </a:rPr>
              <a:t>.</a:t>
            </a:r>
            <a:r>
              <a:rPr lang="en-US" sz="2100" b="1" dirty="0" smtClean="0"/>
              <a:t> Many parameters can be calculated from this isomers </a:t>
            </a:r>
            <a:r>
              <a:rPr lang="en-US" sz="2100" b="1" dirty="0" err="1" smtClean="0"/>
              <a:t>steranes</a:t>
            </a:r>
            <a:r>
              <a:rPr lang="en-US" sz="2100" b="1" dirty="0" smtClean="0"/>
              <a:t> such as </a:t>
            </a:r>
            <a:r>
              <a:rPr lang="en-US" sz="2100" b="1" dirty="0" smtClean="0">
                <a:solidFill>
                  <a:srgbClr val="FF0000"/>
                </a:solidFill>
              </a:rPr>
              <a:t>source, depositional environmental and thermal maturity.  </a:t>
            </a:r>
          </a:p>
          <a:p>
            <a:pPr algn="l" rtl="0"/>
            <a:endParaRPr lang="ar-IQ" sz="2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rtl="0"/>
            <a:r>
              <a:rPr lang="en-US" b="1" i="1" dirty="0" smtClean="0"/>
              <a:t>4) </a:t>
            </a:r>
            <a:r>
              <a:rPr lang="en-US" b="1" i="1" dirty="0" err="1" smtClean="0"/>
              <a:t>Fluorene</a:t>
            </a:r>
            <a:r>
              <a:rPr lang="en-US" b="1" i="1" dirty="0" smtClean="0"/>
              <a:t> (F)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400" dirty="0" err="1" smtClean="0"/>
              <a:t>Fluorene</a:t>
            </a:r>
            <a:r>
              <a:rPr lang="en-US" sz="2400" dirty="0" smtClean="0"/>
              <a:t> has </a:t>
            </a:r>
            <a:r>
              <a:rPr lang="en-US" sz="2400" b="1" dirty="0" smtClean="0">
                <a:solidFill>
                  <a:srgbClr val="FF0000"/>
                </a:solidFill>
              </a:rPr>
              <a:t>two aromatic </a:t>
            </a:r>
            <a:r>
              <a:rPr lang="en-US" sz="2400" dirty="0" smtClean="0"/>
              <a:t>rings plus a five member rings. The additional ring contributes to the overall polarity of the molecule and therefore produces more retention on the polar second-dimension column. A GC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GC chromatogram region contains carbon substituted </a:t>
            </a:r>
            <a:r>
              <a:rPr lang="en-US" sz="2400" dirty="0" err="1" smtClean="0"/>
              <a:t>fluorenes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C1Fl, C2Fl</a:t>
            </a:r>
            <a:r>
              <a:rPr lang="en-US" sz="2400" dirty="0" smtClean="0"/>
              <a:t>) substituted </a:t>
            </a:r>
            <a:r>
              <a:rPr lang="en-US" sz="2400" dirty="0" err="1" smtClean="0">
                <a:solidFill>
                  <a:srgbClr val="FF0000"/>
                </a:solidFill>
              </a:rPr>
              <a:t>phenanthrene</a:t>
            </a:r>
            <a:r>
              <a:rPr lang="en-US" sz="2400" dirty="0" smtClean="0">
                <a:solidFill>
                  <a:srgbClr val="FF0000"/>
                </a:solidFill>
              </a:rPr>
              <a:t> (C1PH, C2PH</a:t>
            </a:r>
            <a:r>
              <a:rPr lang="en-US" sz="2400" dirty="0" smtClean="0"/>
              <a:t>) and substituted </a:t>
            </a:r>
            <a:r>
              <a:rPr lang="en-US" sz="2400" dirty="0" err="1" smtClean="0">
                <a:solidFill>
                  <a:srgbClr val="FF0000"/>
                </a:solidFill>
              </a:rPr>
              <a:t>dibenzothiophenes</a:t>
            </a:r>
            <a:r>
              <a:rPr lang="en-US" sz="2400" dirty="0" smtClean="0">
                <a:solidFill>
                  <a:srgbClr val="FF0000"/>
                </a:solidFill>
              </a:rPr>
              <a:t> (C1DBT, C2DBT) </a:t>
            </a:r>
            <a:r>
              <a:rPr lang="en-US" sz="2400" dirty="0" smtClean="0"/>
              <a:t>the fluorine bands correspond to the </a:t>
            </a:r>
            <a:r>
              <a:rPr lang="en-US" sz="2400" dirty="0" smtClean="0">
                <a:solidFill>
                  <a:srgbClr val="FF0000"/>
                </a:solidFill>
              </a:rPr>
              <a:t>M/Z 180 (C1Fl) and M/Z 194(C2Fl</a:t>
            </a:r>
            <a:r>
              <a:rPr lang="en-US" sz="2400" dirty="0" smtClean="0"/>
              <a:t>) </a:t>
            </a:r>
            <a:r>
              <a:rPr lang="en-US" sz="2400" dirty="0" err="1" smtClean="0"/>
              <a:t>ElCs</a:t>
            </a:r>
            <a:r>
              <a:rPr lang="en-US" sz="2400" dirty="0" smtClean="0"/>
              <a:t> (</a:t>
            </a:r>
            <a:r>
              <a:rPr lang="en-US" sz="2400" dirty="0" err="1" smtClean="0"/>
              <a:t>Glenns</a:t>
            </a:r>
            <a:r>
              <a:rPr lang="en-US" sz="2400" dirty="0" smtClean="0"/>
              <a:t> and Gaines, 2001). The relative abundance </a:t>
            </a:r>
            <a:r>
              <a:rPr lang="en-US" sz="2400" dirty="0" err="1" smtClean="0"/>
              <a:t>fluorenes</a:t>
            </a:r>
            <a:r>
              <a:rPr lang="en-US" sz="2400" dirty="0" smtClean="0"/>
              <a:t> may serve as a good indicator for sedimentary environment of source rocks (Li et al., 2005). With respect to study area, in table (4-1), the values of </a:t>
            </a:r>
            <a:r>
              <a:rPr lang="en-US" sz="2400" dirty="0" err="1" smtClean="0"/>
              <a:t>fluroene</a:t>
            </a:r>
            <a:r>
              <a:rPr lang="en-US" sz="2400" dirty="0" smtClean="0"/>
              <a:t> are low indicating that the source rocks are marine carbonate. </a:t>
            </a:r>
          </a:p>
          <a:p>
            <a:pPr algn="l" rtl="0"/>
            <a:endParaRPr lang="en-US" sz="2400" dirty="0" smtClean="0"/>
          </a:p>
          <a:p>
            <a:pPr algn="l" rtl="0"/>
            <a:endParaRPr lang="ar-IQ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rtl="0"/>
            <a:r>
              <a:rPr lang="en-US" b="1" i="1" dirty="0" smtClean="0"/>
              <a:t>5) </a:t>
            </a:r>
            <a:r>
              <a:rPr lang="en-US" b="1" i="1" dirty="0" err="1" smtClean="0"/>
              <a:t>Triaromatic</a:t>
            </a:r>
            <a:r>
              <a:rPr lang="en-US" b="1" i="1" dirty="0" smtClean="0"/>
              <a:t> steroids (TAS)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C26H32 </a:t>
            </a:r>
            <a:r>
              <a:rPr lang="en-US" b="1" dirty="0" smtClean="0"/>
              <a:t>aromatic hydrocarbons that originate from </a:t>
            </a:r>
            <a:r>
              <a:rPr lang="en-US" b="1" dirty="0" smtClean="0">
                <a:solidFill>
                  <a:srgbClr val="FF0000"/>
                </a:solidFill>
              </a:rPr>
              <a:t>sterols including </a:t>
            </a:r>
            <a:r>
              <a:rPr lang="en-US" b="1" dirty="0" err="1" smtClean="0">
                <a:solidFill>
                  <a:srgbClr val="FF0000"/>
                </a:solidFill>
              </a:rPr>
              <a:t>monoaroamtic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traroamtic</a:t>
            </a:r>
            <a:r>
              <a:rPr lang="en-US" b="1" dirty="0" smtClean="0">
                <a:solidFill>
                  <a:srgbClr val="FF0000"/>
                </a:solidFill>
              </a:rPr>
              <a:t> steroids, </a:t>
            </a:r>
            <a:r>
              <a:rPr lang="en-US" b="1" dirty="0" err="1" smtClean="0"/>
              <a:t>triaromatic</a:t>
            </a:r>
            <a:r>
              <a:rPr lang="en-US" b="1" dirty="0" smtClean="0"/>
              <a:t> steroids hydrocarbons lack the </a:t>
            </a:r>
            <a:r>
              <a:rPr lang="en-US" b="1" dirty="0" smtClean="0">
                <a:sym typeface="Symbol"/>
              </a:rPr>
              <a:t></a:t>
            </a:r>
            <a:r>
              <a:rPr lang="en-US" b="1" dirty="0" smtClean="0"/>
              <a:t>-methyl group of C-10. Further, the methyl group at C-13 in sterols is rearranged to C-17 in </a:t>
            </a:r>
            <a:r>
              <a:rPr lang="en-US" b="1" dirty="0" err="1" smtClean="0"/>
              <a:t>triaromatic</a:t>
            </a:r>
            <a:r>
              <a:rPr lang="en-US" b="1" dirty="0" smtClean="0"/>
              <a:t> steroids. </a:t>
            </a:r>
            <a:r>
              <a:rPr lang="en-US" b="1" dirty="0" err="1" smtClean="0"/>
              <a:t>Triaromatic</a:t>
            </a:r>
            <a:r>
              <a:rPr lang="en-US" b="1" dirty="0" smtClean="0"/>
              <a:t> steroids is a class of biomarkers containing </a:t>
            </a:r>
            <a:r>
              <a:rPr lang="en-US" b="1" dirty="0" smtClean="0">
                <a:solidFill>
                  <a:srgbClr val="FF0000"/>
                </a:solidFill>
              </a:rPr>
              <a:t>three fused aromatic rings and one five-member </a:t>
            </a:r>
            <a:r>
              <a:rPr lang="en-US" b="1" dirty="0" err="1" smtClean="0">
                <a:solidFill>
                  <a:srgbClr val="FF0000"/>
                </a:solidFill>
              </a:rPr>
              <a:t>naphthene</a:t>
            </a:r>
            <a:r>
              <a:rPr lang="en-US" b="1" dirty="0" smtClean="0">
                <a:solidFill>
                  <a:srgbClr val="FF0000"/>
                </a:solidFill>
              </a:rPr>
              <a:t> ring (</a:t>
            </a:r>
            <a:r>
              <a:rPr lang="en-US" b="1" dirty="0" err="1" smtClean="0">
                <a:solidFill>
                  <a:srgbClr val="FF0000"/>
                </a:solidFill>
              </a:rPr>
              <a:t>naphtheneophenanthrenes</a:t>
            </a:r>
            <a:r>
              <a:rPr lang="en-US" b="1" dirty="0" smtClean="0">
                <a:solidFill>
                  <a:srgbClr val="FF0000"/>
                </a:solidFill>
              </a:rPr>
              <a:t>) probably derived from </a:t>
            </a:r>
            <a:r>
              <a:rPr lang="en-US" b="1" dirty="0" err="1" smtClean="0">
                <a:solidFill>
                  <a:srgbClr val="FF0000"/>
                </a:solidFill>
              </a:rPr>
              <a:t>monoaromatic</a:t>
            </a:r>
            <a:r>
              <a:rPr lang="en-US" b="1" dirty="0" smtClean="0">
                <a:solidFill>
                  <a:srgbClr val="FF0000"/>
                </a:solidFill>
              </a:rPr>
              <a:t> steroids during </a:t>
            </a:r>
            <a:r>
              <a:rPr lang="en-US" b="1" dirty="0" err="1" smtClean="0">
                <a:solidFill>
                  <a:srgbClr val="FF0000"/>
                </a:solidFill>
              </a:rPr>
              <a:t>matruration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/>
              <a:t>Peters et al., 2005). The distribution of </a:t>
            </a:r>
            <a:r>
              <a:rPr lang="en-US" b="1" dirty="0" err="1" smtClean="0">
                <a:solidFill>
                  <a:srgbClr val="FF0000"/>
                </a:solidFill>
              </a:rPr>
              <a:t>triaroamtic</a:t>
            </a:r>
            <a:r>
              <a:rPr lang="en-US" b="1" dirty="0" smtClean="0">
                <a:solidFill>
                  <a:srgbClr val="FF0000"/>
                </a:solidFill>
              </a:rPr>
              <a:t> steroids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M/Z 231)</a:t>
            </a:r>
            <a:r>
              <a:rPr lang="en-US" b="1" dirty="0" smtClean="0"/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monoaromatic</a:t>
            </a:r>
            <a:r>
              <a:rPr lang="en-US" b="1" dirty="0" smtClean="0">
                <a:solidFill>
                  <a:srgbClr val="FF0000"/>
                </a:solidFill>
              </a:rPr>
              <a:t> steroids (M/Z 253)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increasing of the degree of thermal maturation of crude oil is accompanied by increasing the degree of </a:t>
            </a:r>
            <a:r>
              <a:rPr lang="en-US" b="1" dirty="0" err="1" smtClean="0">
                <a:solidFill>
                  <a:srgbClr val="FF0000"/>
                </a:solidFill>
              </a:rPr>
              <a:t>aromaticity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(Seifert and </a:t>
            </a:r>
            <a:r>
              <a:rPr lang="en-US" b="1" dirty="0" err="1" smtClean="0"/>
              <a:t>Moldowan</a:t>
            </a:r>
            <a:r>
              <a:rPr lang="en-US" b="1" dirty="0" smtClean="0"/>
              <a:t>, 1978). Consequently, the </a:t>
            </a:r>
            <a:r>
              <a:rPr lang="en-US" b="1" dirty="0" smtClean="0">
                <a:solidFill>
                  <a:srgbClr val="FF0000"/>
                </a:solidFill>
              </a:rPr>
              <a:t>increasing of maturity </a:t>
            </a:r>
            <a:r>
              <a:rPr lang="en-US" b="1" dirty="0" smtClean="0"/>
              <a:t>levels of crude oils into the </a:t>
            </a:r>
            <a:r>
              <a:rPr lang="en-US" b="1" dirty="0" err="1" smtClean="0">
                <a:solidFill>
                  <a:srgbClr val="FF0000"/>
                </a:solidFill>
              </a:rPr>
              <a:t>catagenesis</a:t>
            </a:r>
            <a:r>
              <a:rPr lang="en-US" b="1" dirty="0" smtClean="0">
                <a:solidFill>
                  <a:srgbClr val="FF0000"/>
                </a:solidFill>
              </a:rPr>
              <a:t> stage </a:t>
            </a:r>
            <a:r>
              <a:rPr lang="en-US" b="1" dirty="0" smtClean="0"/>
              <a:t>c</a:t>
            </a:r>
            <a:r>
              <a:rPr lang="en-US" b="1" dirty="0" smtClean="0">
                <a:solidFill>
                  <a:srgbClr val="FF0000"/>
                </a:solidFill>
              </a:rPr>
              <a:t>onverts </a:t>
            </a:r>
            <a:r>
              <a:rPr lang="en-US" b="1" dirty="0" err="1" smtClean="0">
                <a:solidFill>
                  <a:srgbClr val="FF0000"/>
                </a:solidFill>
              </a:rPr>
              <a:t>monoaromatic</a:t>
            </a:r>
            <a:r>
              <a:rPr lang="en-US" b="1" dirty="0" smtClean="0">
                <a:solidFill>
                  <a:srgbClr val="FF0000"/>
                </a:solidFill>
              </a:rPr>
              <a:t> steroids (MAS) to </a:t>
            </a:r>
            <a:r>
              <a:rPr lang="en-US" b="1" dirty="0" err="1" smtClean="0">
                <a:solidFill>
                  <a:srgbClr val="FF0000"/>
                </a:solidFill>
              </a:rPr>
              <a:t>triaromatic</a:t>
            </a:r>
            <a:r>
              <a:rPr lang="en-US" b="1" dirty="0" smtClean="0">
                <a:solidFill>
                  <a:srgbClr val="FF0000"/>
                </a:solidFill>
              </a:rPr>
              <a:t> steroids (TAS) lead to increasing the </a:t>
            </a:r>
            <a:r>
              <a:rPr lang="en-US" b="1" dirty="0" err="1" smtClean="0">
                <a:solidFill>
                  <a:srgbClr val="FF0000"/>
                </a:solidFill>
              </a:rPr>
              <a:t>triaromatic</a:t>
            </a:r>
            <a:r>
              <a:rPr lang="en-US" b="1" dirty="0" smtClean="0">
                <a:solidFill>
                  <a:srgbClr val="FF0000"/>
                </a:solidFill>
              </a:rPr>
              <a:t> steroids </a:t>
            </a:r>
            <a:r>
              <a:rPr lang="en-US" b="1" dirty="0" smtClean="0"/>
              <a:t>(</a:t>
            </a:r>
            <a:r>
              <a:rPr lang="en-US" b="1" dirty="0" err="1" smtClean="0"/>
              <a:t>Younes</a:t>
            </a:r>
            <a:r>
              <a:rPr lang="en-US" b="1" dirty="0" smtClean="0"/>
              <a:t>, 2001). </a:t>
            </a:r>
            <a:r>
              <a:rPr lang="en-US" b="1" dirty="0" err="1" smtClean="0">
                <a:solidFill>
                  <a:srgbClr val="FF0000"/>
                </a:solidFill>
              </a:rPr>
              <a:t>Triaromatic</a:t>
            </a:r>
            <a:r>
              <a:rPr lang="en-US" b="1" dirty="0" smtClean="0">
                <a:solidFill>
                  <a:srgbClr val="FF0000"/>
                </a:solidFill>
              </a:rPr>
              <a:t> steroids </a:t>
            </a:r>
            <a:r>
              <a:rPr lang="en-US" b="1" dirty="0" smtClean="0"/>
              <a:t>can be originated by </a:t>
            </a:r>
            <a:r>
              <a:rPr lang="en-US" b="1" dirty="0" smtClean="0">
                <a:solidFill>
                  <a:srgbClr val="FF0000"/>
                </a:solidFill>
              </a:rPr>
              <a:t>aromatization and loss of methyl group (-CH3) from </a:t>
            </a:r>
            <a:r>
              <a:rPr lang="en-US" b="1" dirty="0" err="1" smtClean="0">
                <a:solidFill>
                  <a:srgbClr val="FF0000"/>
                </a:solidFill>
              </a:rPr>
              <a:t>monoaromatic</a:t>
            </a:r>
            <a:r>
              <a:rPr lang="en-US" b="1" dirty="0" smtClean="0">
                <a:solidFill>
                  <a:srgbClr val="FF0000"/>
                </a:solidFill>
              </a:rPr>
              <a:t> steroids can be converted to the C28 </a:t>
            </a:r>
            <a:r>
              <a:rPr lang="en-US" b="1" dirty="0" err="1" smtClean="0">
                <a:solidFill>
                  <a:srgbClr val="FF0000"/>
                </a:solidFill>
              </a:rPr>
              <a:t>triaromatic</a:t>
            </a:r>
            <a:r>
              <a:rPr lang="en-US" b="1" dirty="0" smtClean="0">
                <a:solidFill>
                  <a:srgbClr val="FF0000"/>
                </a:solidFill>
              </a:rPr>
              <a:t> steroids </a:t>
            </a:r>
            <a:r>
              <a:rPr lang="en-US" b="1" dirty="0" smtClean="0"/>
              <a:t>(Peters et al., 2005).  Difference in relative abundances of </a:t>
            </a:r>
            <a:r>
              <a:rPr lang="en-US" b="1" dirty="0" err="1" smtClean="0"/>
              <a:t>triaromatic</a:t>
            </a:r>
            <a:r>
              <a:rPr lang="en-US" b="1" dirty="0" smtClean="0"/>
              <a:t> steroids may reflect differences in organic matter source input or sedimentary environments (</a:t>
            </a:r>
            <a:r>
              <a:rPr lang="en-US" b="1" dirty="0" err="1" smtClean="0"/>
              <a:t>Riolo</a:t>
            </a:r>
            <a:r>
              <a:rPr lang="en-US" b="1" dirty="0" smtClean="0"/>
              <a:t> et al., 1986). </a:t>
            </a:r>
            <a:endParaRPr lang="ar-IQ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 smtClean="0"/>
              <a:t>Ratios of </a:t>
            </a:r>
            <a:r>
              <a:rPr lang="en-US" b="1" dirty="0" smtClean="0">
                <a:solidFill>
                  <a:srgbClr val="FF0000"/>
                </a:solidFill>
              </a:rPr>
              <a:t>C26/(C26-C28</a:t>
            </a:r>
            <a:r>
              <a:rPr lang="en-US" b="1" dirty="0" smtClean="0"/>
              <a:t>), </a:t>
            </a:r>
            <a:r>
              <a:rPr lang="en-US" b="1" dirty="0" smtClean="0">
                <a:solidFill>
                  <a:srgbClr val="FF0000"/>
                </a:solidFill>
              </a:rPr>
              <a:t>C27/(C26-C28</a:t>
            </a:r>
            <a:r>
              <a:rPr lang="en-US" b="1" dirty="0" smtClean="0"/>
              <a:t>) and </a:t>
            </a:r>
            <a:r>
              <a:rPr lang="en-US" b="1" dirty="0" smtClean="0">
                <a:solidFill>
                  <a:srgbClr val="FF0000"/>
                </a:solidFill>
              </a:rPr>
              <a:t>C28/(C26-C28) </a:t>
            </a:r>
            <a:r>
              <a:rPr lang="en-US" b="1" dirty="0" err="1" smtClean="0">
                <a:solidFill>
                  <a:srgbClr val="FF0000"/>
                </a:solidFill>
              </a:rPr>
              <a:t>triaromatic</a:t>
            </a:r>
            <a:r>
              <a:rPr lang="en-US" b="1" dirty="0" smtClean="0">
                <a:solidFill>
                  <a:srgbClr val="FF0000"/>
                </a:solidFill>
              </a:rPr>
              <a:t> steroids </a:t>
            </a:r>
            <a:r>
              <a:rPr lang="en-US" b="1" dirty="0" smtClean="0"/>
              <a:t>are potentially effective source parameters, the </a:t>
            </a:r>
            <a:r>
              <a:rPr lang="en-US" b="1" dirty="0" err="1" smtClean="0"/>
              <a:t>triaromatic</a:t>
            </a:r>
            <a:r>
              <a:rPr lang="en-US" b="1" dirty="0" smtClean="0"/>
              <a:t> steroids ratios should be more sensitive to </a:t>
            </a:r>
            <a:r>
              <a:rPr lang="en-US" b="1" dirty="0" smtClean="0">
                <a:solidFill>
                  <a:srgbClr val="FF0000"/>
                </a:solidFill>
              </a:rPr>
              <a:t>thermal maturation </a:t>
            </a:r>
            <a:r>
              <a:rPr lang="en-US" b="1" dirty="0" smtClean="0"/>
              <a:t>(Peters et al., 2005). The ratio of </a:t>
            </a:r>
            <a:r>
              <a:rPr lang="en-US" b="1" dirty="0" smtClean="0">
                <a:solidFill>
                  <a:srgbClr val="FF0000"/>
                </a:solidFill>
              </a:rPr>
              <a:t>C26/C28 S and C27/C28 R </a:t>
            </a:r>
            <a:r>
              <a:rPr lang="en-US" b="1" dirty="0" err="1" smtClean="0">
                <a:solidFill>
                  <a:srgbClr val="FF0000"/>
                </a:solidFill>
              </a:rPr>
              <a:t>triaromatic</a:t>
            </a:r>
            <a:r>
              <a:rPr lang="en-US" b="1" dirty="0" smtClean="0">
                <a:solidFill>
                  <a:srgbClr val="FF0000"/>
                </a:solidFill>
              </a:rPr>
              <a:t> steroids </a:t>
            </a:r>
            <a:r>
              <a:rPr lang="en-US" b="1" dirty="0" smtClean="0"/>
              <a:t>can be used to distinguish oil families which refer that the oil represented as one petroleum system (</a:t>
            </a:r>
            <a:r>
              <a:rPr lang="en-US" b="1" dirty="0" err="1" smtClean="0"/>
              <a:t>Picha</a:t>
            </a:r>
            <a:r>
              <a:rPr lang="en-US" b="1" dirty="0" smtClean="0"/>
              <a:t> and Peters, 1998). </a:t>
            </a:r>
            <a:r>
              <a:rPr lang="en-US" b="1" dirty="0" err="1" smtClean="0"/>
              <a:t>Triaromatic</a:t>
            </a:r>
            <a:r>
              <a:rPr lang="en-US" b="1" dirty="0" smtClean="0"/>
              <a:t> steroids aromatization ratio [</a:t>
            </a:r>
            <a:r>
              <a:rPr lang="en-US" b="1" dirty="0" smtClean="0">
                <a:solidFill>
                  <a:srgbClr val="FF0000"/>
                </a:solidFill>
              </a:rPr>
              <a:t>TA(I)/TA(I+II)] where [TA(I) = C20+C21 TAS; TA(II) = C26+C27+C28 TAS, 20S+20R isomers] increase from zero to 100% during thermal maturity</a:t>
            </a:r>
            <a:r>
              <a:rPr lang="en-US" b="1" dirty="0" smtClean="0"/>
              <a:t> (Peters et al., 2005). </a:t>
            </a:r>
          </a:p>
          <a:p>
            <a:pPr algn="l" rtl="0"/>
            <a:r>
              <a:rPr lang="en-US" b="1" dirty="0" smtClean="0"/>
              <a:t>For the crude oil of the study area, the ratio of TAS refers to marine carbonate rocks and one family group, Fig. (4-9).   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ORD\بحوث محمد جاسم\نفط\2\ابو انمار 2\4-21ننسخ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0" b="-5530"/>
          <a:stretch/>
        </p:blipFill>
        <p:spPr bwMode="auto">
          <a:xfrm>
            <a:off x="1287456" y="1600200"/>
            <a:ext cx="739022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8385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8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602"/>
          <a:stretch/>
        </p:blipFill>
        <p:spPr>
          <a:xfrm>
            <a:off x="76200" y="228600"/>
            <a:ext cx="8915400" cy="63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0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70" y="1040197"/>
            <a:ext cx="7262930" cy="555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rtl="0"/>
            <a:r>
              <a:rPr lang="en-US" b="1" dirty="0" smtClean="0"/>
              <a:t>1) Regular </a:t>
            </a:r>
            <a:r>
              <a:rPr lang="en-US" b="1" dirty="0" err="1" smtClean="0"/>
              <a:t>steranes</a:t>
            </a:r>
            <a:r>
              <a:rPr lang="en-US" b="1" dirty="0" smtClean="0"/>
              <a:t>/ 17</a:t>
            </a:r>
            <a:r>
              <a:rPr lang="en-US" b="1" dirty="0" smtClean="0">
                <a:sym typeface="Symbol"/>
              </a:rPr>
              <a:t></a:t>
            </a:r>
            <a:r>
              <a:rPr lang="en-US" b="1" dirty="0" smtClean="0"/>
              <a:t>-</a:t>
            </a:r>
            <a:r>
              <a:rPr lang="en-US" b="1" dirty="0" err="1" smtClean="0"/>
              <a:t>hopanes</a:t>
            </a:r>
            <a:r>
              <a:rPr lang="en-US" b="1" dirty="0" smtClean="0"/>
              <a:t>  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b="1" dirty="0" smtClean="0"/>
              <a:t>The regular </a:t>
            </a:r>
            <a:r>
              <a:rPr lang="en-US" b="1" dirty="0" err="1" smtClean="0"/>
              <a:t>steranes</a:t>
            </a:r>
            <a:r>
              <a:rPr lang="en-US" b="1" dirty="0" smtClean="0"/>
              <a:t> consists of </a:t>
            </a:r>
            <a:r>
              <a:rPr lang="en-US" b="1" dirty="0" smtClean="0">
                <a:solidFill>
                  <a:srgbClr val="FF0000"/>
                </a:solidFill>
              </a:rPr>
              <a:t>C27, C28, and C29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</a:t>
            </a:r>
            <a:r>
              <a:rPr lang="en-US" b="1" dirty="0" smtClean="0">
                <a:solidFill>
                  <a:srgbClr val="FF0000"/>
                </a:solidFill>
              </a:rPr>
              <a:t>(20S+20R) and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</a:t>
            </a:r>
            <a:r>
              <a:rPr lang="en-US" b="1" dirty="0" smtClean="0">
                <a:solidFill>
                  <a:srgbClr val="FF0000"/>
                </a:solidFill>
              </a:rPr>
              <a:t>(20S+20R) compounds </a:t>
            </a:r>
            <a:r>
              <a:rPr lang="en-US" b="1" dirty="0" smtClean="0"/>
              <a:t>and the </a:t>
            </a:r>
            <a:r>
              <a:rPr lang="en-US" b="1" dirty="0" smtClean="0">
                <a:solidFill>
                  <a:srgbClr val="FF0000"/>
                </a:solidFill>
              </a:rPr>
              <a:t>17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hopanes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consists of </a:t>
            </a:r>
            <a:r>
              <a:rPr lang="en-US" b="1" dirty="0" smtClean="0">
                <a:solidFill>
                  <a:srgbClr val="FF0000"/>
                </a:solidFill>
              </a:rPr>
              <a:t>C29-C33 </a:t>
            </a:r>
            <a:r>
              <a:rPr lang="en-US" b="1" dirty="0" err="1" smtClean="0">
                <a:solidFill>
                  <a:srgbClr val="FF0000"/>
                </a:solidFill>
              </a:rPr>
              <a:t>pseduohomologs</a:t>
            </a:r>
            <a:r>
              <a:rPr lang="en-US" b="1" dirty="0" smtClean="0">
                <a:solidFill>
                  <a:srgbClr val="FF0000"/>
                </a:solidFill>
              </a:rPr>
              <a:t> including 22s and 22R </a:t>
            </a:r>
            <a:r>
              <a:rPr lang="en-US" b="1" dirty="0" err="1" smtClean="0">
                <a:solidFill>
                  <a:srgbClr val="FF0000"/>
                </a:solidFill>
              </a:rPr>
              <a:t>epimers</a:t>
            </a:r>
            <a:r>
              <a:rPr lang="en-US" b="1" dirty="0" smtClean="0">
                <a:solidFill>
                  <a:srgbClr val="FF0000"/>
                </a:solidFill>
              </a:rPr>
              <a:t> for C31-C33 </a:t>
            </a:r>
            <a:r>
              <a:rPr lang="en-US" b="1" dirty="0" err="1" smtClean="0">
                <a:solidFill>
                  <a:srgbClr val="FF0000"/>
                </a:solidFill>
              </a:rPr>
              <a:t>homologs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Moldowan</a:t>
            </a:r>
            <a:r>
              <a:rPr lang="en-US" b="1" dirty="0" smtClean="0"/>
              <a:t> et al., 1985). </a:t>
            </a:r>
            <a:r>
              <a:rPr lang="en-US" b="1" dirty="0" smtClean="0">
                <a:solidFill>
                  <a:srgbClr val="FF0000"/>
                </a:solidFill>
              </a:rPr>
              <a:t>Regular </a:t>
            </a:r>
            <a:r>
              <a:rPr lang="en-US" b="1" dirty="0" err="1" smtClean="0">
                <a:solidFill>
                  <a:srgbClr val="FF0000"/>
                </a:solidFill>
              </a:rPr>
              <a:t>steranes</a:t>
            </a:r>
            <a:r>
              <a:rPr lang="en-US" b="1" dirty="0" smtClean="0">
                <a:solidFill>
                  <a:srgbClr val="FF0000"/>
                </a:solidFill>
              </a:rPr>
              <a:t>/ 17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hopanes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reflects input of </a:t>
            </a:r>
            <a:r>
              <a:rPr lang="en-US" b="1" dirty="0" smtClean="0">
                <a:solidFill>
                  <a:srgbClr val="FF0000"/>
                </a:solidFill>
              </a:rPr>
              <a:t>eukaryotic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Mainly algae and higher plants</a:t>
            </a:r>
            <a:r>
              <a:rPr lang="en-US" b="1" dirty="0" smtClean="0"/>
              <a:t>) versus </a:t>
            </a:r>
            <a:r>
              <a:rPr lang="en-US" b="1" dirty="0" smtClean="0">
                <a:solidFill>
                  <a:srgbClr val="FF0000"/>
                </a:solidFill>
              </a:rPr>
              <a:t>prokaryotic (bacteria</a:t>
            </a:r>
            <a:r>
              <a:rPr lang="en-US" b="1" dirty="0" smtClean="0"/>
              <a:t>) organisms of the source rock (Peters et al., 2005). In general, </a:t>
            </a:r>
            <a:r>
              <a:rPr lang="en-US" b="1" dirty="0" smtClean="0">
                <a:solidFill>
                  <a:srgbClr val="FF0000"/>
                </a:solidFill>
              </a:rPr>
              <a:t>high </a:t>
            </a:r>
            <a:r>
              <a:rPr lang="en-US" b="1" dirty="0" smtClean="0"/>
              <a:t>concentrations of </a:t>
            </a:r>
            <a:r>
              <a:rPr lang="en-US" b="1" dirty="0" err="1" smtClean="0">
                <a:solidFill>
                  <a:srgbClr val="FF0000"/>
                </a:solidFill>
              </a:rPr>
              <a:t>steranes</a:t>
            </a:r>
            <a:r>
              <a:rPr lang="en-US" b="1" dirty="0" smtClean="0">
                <a:solidFill>
                  <a:srgbClr val="FF0000"/>
                </a:solidFill>
              </a:rPr>
              <a:t> and high </a:t>
            </a:r>
            <a:r>
              <a:rPr lang="en-US" b="1" dirty="0" err="1" smtClean="0">
                <a:solidFill>
                  <a:srgbClr val="FF0000"/>
                </a:solidFill>
              </a:rPr>
              <a:t>steranes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hopanes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(1) typically </a:t>
            </a:r>
            <a:r>
              <a:rPr lang="en-US" b="1" dirty="0" smtClean="0">
                <a:solidFill>
                  <a:srgbClr val="FF0000"/>
                </a:solidFill>
              </a:rPr>
              <a:t>marine organic matter with major configuration from </a:t>
            </a:r>
            <a:r>
              <a:rPr lang="en-US" b="1" dirty="0" err="1" smtClean="0">
                <a:solidFill>
                  <a:srgbClr val="FF0000"/>
                </a:solidFill>
              </a:rPr>
              <a:t>planktonic</a:t>
            </a:r>
            <a:r>
              <a:rPr lang="en-US" b="1" dirty="0" smtClean="0">
                <a:solidFill>
                  <a:srgbClr val="FF0000"/>
                </a:solidFill>
              </a:rPr>
              <a:t> and/ or benthic algae</a:t>
            </a:r>
            <a:r>
              <a:rPr lang="en-US" b="1" dirty="0" smtClean="0"/>
              <a:t> (</a:t>
            </a:r>
            <a:r>
              <a:rPr lang="en-US" b="1" dirty="0" err="1" smtClean="0"/>
              <a:t>Moldowane</a:t>
            </a:r>
            <a:r>
              <a:rPr lang="en-US" b="1" dirty="0" smtClean="0"/>
              <a:t> et al., 1985). Conversely </a:t>
            </a:r>
            <a:r>
              <a:rPr lang="en-US" b="1" dirty="0" smtClean="0">
                <a:solidFill>
                  <a:srgbClr val="FF0000"/>
                </a:solidFill>
              </a:rPr>
              <a:t>low </a:t>
            </a:r>
            <a:r>
              <a:rPr lang="en-US" b="1" dirty="0" err="1" smtClean="0">
                <a:solidFill>
                  <a:srgbClr val="FF0000"/>
                </a:solidFill>
              </a:rPr>
              <a:t>steranes</a:t>
            </a:r>
            <a:r>
              <a:rPr lang="en-US" b="1" dirty="0" smtClean="0">
                <a:solidFill>
                  <a:srgbClr val="FF0000"/>
                </a:solidFill>
              </a:rPr>
              <a:t> and low </a:t>
            </a:r>
            <a:r>
              <a:rPr lang="en-US" b="1" dirty="0" err="1" smtClean="0">
                <a:solidFill>
                  <a:srgbClr val="FF0000"/>
                </a:solidFill>
              </a:rPr>
              <a:t>steranes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hopanes</a:t>
            </a:r>
            <a:r>
              <a:rPr lang="en-US" b="1" dirty="0" smtClean="0">
                <a:solidFill>
                  <a:srgbClr val="FF0000"/>
                </a:solidFill>
              </a:rPr>
              <a:t> are more indicative of </a:t>
            </a:r>
            <a:r>
              <a:rPr lang="en-US" b="1" dirty="0" err="1" smtClean="0">
                <a:solidFill>
                  <a:srgbClr val="FF0000"/>
                </a:solidFill>
              </a:rPr>
              <a:t>terrigenous</a:t>
            </a:r>
            <a:r>
              <a:rPr lang="en-US" b="1" dirty="0" smtClean="0">
                <a:solidFill>
                  <a:srgbClr val="FF0000"/>
                </a:solidFill>
              </a:rPr>
              <a:t> and/ or </a:t>
            </a:r>
            <a:r>
              <a:rPr lang="en-US" b="1" dirty="0" err="1" smtClean="0">
                <a:solidFill>
                  <a:srgbClr val="FF0000"/>
                </a:solidFill>
              </a:rPr>
              <a:t>microbially</a:t>
            </a:r>
            <a:r>
              <a:rPr lang="en-US" b="1" dirty="0" smtClean="0">
                <a:solidFill>
                  <a:srgbClr val="FF0000"/>
                </a:solidFill>
              </a:rPr>
              <a:t> reworded organic matter </a:t>
            </a:r>
            <a:r>
              <a:rPr lang="en-US" b="1" dirty="0" smtClean="0"/>
              <a:t>(</a:t>
            </a:r>
            <a:r>
              <a:rPr lang="en-US" b="1" dirty="0" err="1" smtClean="0"/>
              <a:t>Tissot</a:t>
            </a:r>
            <a:r>
              <a:rPr lang="en-US" b="1" dirty="0" smtClean="0"/>
              <a:t> and </a:t>
            </a:r>
            <a:r>
              <a:rPr lang="en-US" b="1" dirty="0" err="1" smtClean="0"/>
              <a:t>Welte</a:t>
            </a:r>
            <a:r>
              <a:rPr lang="en-US" b="1" dirty="0" smtClean="0"/>
              <a:t>, 1984). </a:t>
            </a:r>
            <a:r>
              <a:rPr lang="en-US" b="1" dirty="0" err="1" smtClean="0"/>
              <a:t>Connan</a:t>
            </a:r>
            <a:r>
              <a:rPr lang="en-US" b="1" dirty="0" smtClean="0"/>
              <a:t> et al. (1980) used </a:t>
            </a:r>
            <a:r>
              <a:rPr lang="en-US" b="1" dirty="0" smtClean="0">
                <a:solidFill>
                  <a:srgbClr val="FF0000"/>
                </a:solidFill>
              </a:rPr>
              <a:t>low </a:t>
            </a:r>
            <a:r>
              <a:rPr lang="en-US" b="1" dirty="0" err="1" smtClean="0">
                <a:solidFill>
                  <a:srgbClr val="FF0000"/>
                </a:solidFill>
              </a:rPr>
              <a:t>steranes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en-US" b="1" dirty="0" err="1" smtClean="0">
                <a:solidFill>
                  <a:srgbClr val="FF0000"/>
                </a:solidFill>
              </a:rPr>
              <a:t>triterpane</a:t>
            </a:r>
            <a:r>
              <a:rPr lang="en-US" b="1" dirty="0" smtClean="0">
                <a:solidFill>
                  <a:srgbClr val="FF0000"/>
                </a:solidFill>
              </a:rPr>
              <a:t> (&lt;0.05) </a:t>
            </a:r>
            <a:r>
              <a:rPr lang="en-US" b="1" dirty="0" smtClean="0"/>
              <a:t>and other molecular data for bitumen from </a:t>
            </a:r>
            <a:r>
              <a:rPr lang="en-US" b="1" dirty="0" smtClean="0">
                <a:solidFill>
                  <a:srgbClr val="FF0000"/>
                </a:solidFill>
              </a:rPr>
              <a:t>anoxic. Carbonate - anhydrite </a:t>
            </a:r>
            <a:r>
              <a:rPr lang="en-US" b="1" dirty="0" err="1" smtClean="0">
                <a:solidFill>
                  <a:srgbClr val="FF0000"/>
                </a:solidFill>
              </a:rPr>
              <a:t>facies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offer prove of </a:t>
            </a:r>
            <a:r>
              <a:rPr lang="en-US" b="1" dirty="0" smtClean="0">
                <a:solidFill>
                  <a:srgbClr val="FF0000"/>
                </a:solidFill>
              </a:rPr>
              <a:t>high microbial </a:t>
            </a:r>
            <a:r>
              <a:rPr lang="en-US" b="1" dirty="0" smtClean="0"/>
              <a:t>input. Use the ratio of </a:t>
            </a:r>
            <a:r>
              <a:rPr lang="en-US" b="1" dirty="0" err="1" smtClean="0">
                <a:solidFill>
                  <a:srgbClr val="FF0000"/>
                </a:solidFill>
              </a:rPr>
              <a:t>steranes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en-US" b="1" dirty="0" err="1" smtClean="0">
                <a:solidFill>
                  <a:srgbClr val="FF0000"/>
                </a:solidFill>
              </a:rPr>
              <a:t>hopanes</a:t>
            </a:r>
            <a:r>
              <a:rPr lang="en-US" b="1" dirty="0" smtClean="0">
                <a:solidFill>
                  <a:srgbClr val="FF0000"/>
                </a:solidFill>
              </a:rPr>
              <a:t> rather than </a:t>
            </a:r>
            <a:r>
              <a:rPr lang="en-US" b="1" dirty="0" err="1" smtClean="0">
                <a:solidFill>
                  <a:srgbClr val="FF0000"/>
                </a:solidFill>
              </a:rPr>
              <a:t>steranes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triterpanes</a:t>
            </a:r>
            <a:r>
              <a:rPr lang="en-US" b="1" dirty="0" smtClean="0"/>
              <a:t>. Both ratios are of limited used because of the variety of organisms that contribute to </a:t>
            </a:r>
            <a:r>
              <a:rPr lang="en-US" b="1" dirty="0" err="1" smtClean="0"/>
              <a:t>seteranes</a:t>
            </a:r>
            <a:r>
              <a:rPr lang="en-US" b="1" dirty="0" smtClean="0"/>
              <a:t> and especially </a:t>
            </a:r>
            <a:r>
              <a:rPr lang="en-US" b="1" dirty="0" err="1" smtClean="0"/>
              <a:t>triterpanes</a:t>
            </a:r>
            <a:r>
              <a:rPr lang="en-US" b="1" dirty="0" smtClean="0"/>
              <a:t> (Peter et al., 2005). </a:t>
            </a:r>
            <a:endParaRPr lang="ar-IQ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21765"/>
            <a:ext cx="8077200" cy="608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C27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sterols</a:t>
            </a:r>
            <a:r>
              <a:rPr lang="en-US" dirty="0" smtClean="0"/>
              <a:t> tends to be dominant in most </a:t>
            </a:r>
            <a:r>
              <a:rPr lang="en-US" dirty="0" smtClean="0">
                <a:solidFill>
                  <a:srgbClr val="FF0000"/>
                </a:solidFill>
              </a:rPr>
              <a:t>plankton</a:t>
            </a:r>
            <a:r>
              <a:rPr lang="en-US" dirty="0" smtClean="0"/>
              <a:t> particularly in </a:t>
            </a:r>
            <a:r>
              <a:rPr lang="en-US" dirty="0" smtClean="0">
                <a:solidFill>
                  <a:srgbClr val="FF0000"/>
                </a:solidFill>
              </a:rPr>
              <a:t>red algae and zooplankton </a:t>
            </a:r>
            <a:r>
              <a:rPr lang="en-US" dirty="0" smtClean="0"/>
              <a:t>(Hunt, 1996) while the </a:t>
            </a:r>
            <a:r>
              <a:rPr lang="en-US" dirty="0" smtClean="0">
                <a:solidFill>
                  <a:srgbClr val="FF0000"/>
                </a:solidFill>
              </a:rPr>
              <a:t>C28 sterols </a:t>
            </a:r>
            <a:r>
              <a:rPr lang="en-US" dirty="0" smtClean="0"/>
              <a:t>may have derived from unicellular </a:t>
            </a:r>
            <a:r>
              <a:rPr lang="en-US" dirty="0" smtClean="0">
                <a:solidFill>
                  <a:srgbClr val="FF0000"/>
                </a:solidFill>
              </a:rPr>
              <a:t>green algae </a:t>
            </a:r>
            <a:r>
              <a:rPr lang="en-US" dirty="0" smtClean="0"/>
              <a:t>such as </a:t>
            </a:r>
            <a:r>
              <a:rPr lang="en-US" dirty="0" err="1" smtClean="0"/>
              <a:t>parasynophytes</a:t>
            </a:r>
            <a:r>
              <a:rPr lang="en-US" dirty="0" smtClean="0"/>
              <a:t> or </a:t>
            </a:r>
            <a:r>
              <a:rPr lang="en-US" dirty="0" err="1" smtClean="0"/>
              <a:t>cholorophytes</a:t>
            </a:r>
            <a:r>
              <a:rPr lang="en-US" dirty="0" smtClean="0"/>
              <a:t> (</a:t>
            </a:r>
            <a:r>
              <a:rPr lang="en-US" dirty="0" err="1" smtClean="0"/>
              <a:t>Volkman</a:t>
            </a:r>
            <a:r>
              <a:rPr lang="en-US" dirty="0" smtClean="0"/>
              <a:t>, 1986). </a:t>
            </a:r>
            <a:r>
              <a:rPr lang="en-US" dirty="0" smtClean="0">
                <a:solidFill>
                  <a:srgbClr val="FF0000"/>
                </a:solidFill>
              </a:rPr>
              <a:t>C29 </a:t>
            </a:r>
            <a:r>
              <a:rPr lang="en-US" dirty="0" smtClean="0"/>
              <a:t>is dominant </a:t>
            </a:r>
            <a:r>
              <a:rPr lang="en-US" dirty="0" smtClean="0">
                <a:solidFill>
                  <a:srgbClr val="FF0000"/>
                </a:solidFill>
              </a:rPr>
              <a:t>in higher plants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Also</a:t>
            </a:r>
            <a:r>
              <a:rPr lang="en-US" dirty="0" smtClean="0"/>
              <a:t> C29 are dominant in </a:t>
            </a:r>
            <a:r>
              <a:rPr lang="en-US" dirty="0" smtClean="0">
                <a:solidFill>
                  <a:srgbClr val="FF0000"/>
                </a:solidFill>
              </a:rPr>
              <a:t>brown algae and some species of green algae </a:t>
            </a:r>
            <a:r>
              <a:rPr lang="en-US" dirty="0" smtClean="0"/>
              <a:t>(Hunt, 1996). As it can seen from Table (4-1) the high values of C29, C27 denote marine algae carbonate source rock. Average C27/C29 </a:t>
            </a:r>
            <a:r>
              <a:rPr lang="en-US" dirty="0" err="1" smtClean="0"/>
              <a:t>sterane</a:t>
            </a:r>
            <a:r>
              <a:rPr lang="en-US" dirty="0" smtClean="0"/>
              <a:t> and </a:t>
            </a:r>
            <a:r>
              <a:rPr lang="en-US" dirty="0" err="1" smtClean="0"/>
              <a:t>steranes</a:t>
            </a:r>
            <a:r>
              <a:rPr lang="en-US" dirty="0" smtClean="0"/>
              <a:t>/</a:t>
            </a:r>
            <a:r>
              <a:rPr lang="en-US" dirty="0" err="1" smtClean="0"/>
              <a:t>hopane</a:t>
            </a:r>
            <a:r>
              <a:rPr lang="en-US" dirty="0" smtClean="0"/>
              <a:t> ratio,</a:t>
            </a:r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Words>2400</Words>
  <Application>Microsoft Office PowerPoint</Application>
  <PresentationFormat>On-screen Show (4:3)</PresentationFormat>
  <Paragraphs>36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Symbol</vt:lpstr>
      <vt:lpstr>Tahoma</vt:lpstr>
      <vt:lpstr>Times New Roman</vt:lpstr>
      <vt:lpstr>Wingdings 2</vt:lpstr>
      <vt:lpstr>Trek</vt:lpstr>
      <vt:lpstr>BIOMARKER</vt:lpstr>
      <vt:lpstr>PowerPoint Presentation</vt:lpstr>
      <vt:lpstr>Steranes </vt:lpstr>
      <vt:lpstr>PowerPoint Presentation</vt:lpstr>
      <vt:lpstr>PowerPoint Presentation</vt:lpstr>
      <vt:lpstr>PowerPoint Presentation</vt:lpstr>
      <vt:lpstr>1) Regular steranes/ 17-hopanes   </vt:lpstr>
      <vt:lpstr>PowerPoint Presentation</vt:lpstr>
      <vt:lpstr>PowerPoint Presentation</vt:lpstr>
      <vt:lpstr>PowerPoint Presentation</vt:lpstr>
      <vt:lpstr>2) Diasterane (rearranged steranes (S1)) </vt:lpstr>
      <vt:lpstr>PowerPoint Presentation</vt:lpstr>
      <vt:lpstr>3) C27 – C28 – C29 steranes </vt:lpstr>
      <vt:lpstr>PowerPoint Presentation</vt:lpstr>
      <vt:lpstr>PowerPoint Presentation</vt:lpstr>
      <vt:lpstr>PowerPoint Presentation</vt:lpstr>
      <vt:lpstr>Porphyrins </vt:lpstr>
      <vt:lpstr>PowerPoint Presentation</vt:lpstr>
      <vt:lpstr>PowerPoint Presentation</vt:lpstr>
      <vt:lpstr>PowerPoint Presentation</vt:lpstr>
      <vt:lpstr>PowerPoint Presentation</vt:lpstr>
      <vt:lpstr>Aromatic Fraction </vt:lpstr>
      <vt:lpstr>PowerPoint Presentation</vt:lpstr>
      <vt:lpstr>1) Organo sulphur compounds </vt:lpstr>
      <vt:lpstr>PowerPoint Presentation</vt:lpstr>
      <vt:lpstr>PowerPoint Presentation</vt:lpstr>
      <vt:lpstr>PowerPoint Presentation</vt:lpstr>
      <vt:lpstr> 2) Phenanthrenes (P) and methylphenanthrene (MP)(MP three ring aromatic hydrocarbon (M/Z 191) </vt:lpstr>
      <vt:lpstr>3) Naphthalenes (N) </vt:lpstr>
      <vt:lpstr>4) Fluorene (F) </vt:lpstr>
      <vt:lpstr>5) Triaromatic steroids (TAS)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Intel</dc:creator>
  <cp:lastModifiedBy>Maher</cp:lastModifiedBy>
  <cp:revision>28</cp:revision>
  <dcterms:created xsi:type="dcterms:W3CDTF">2013-09-27T12:10:39Z</dcterms:created>
  <dcterms:modified xsi:type="dcterms:W3CDTF">2019-04-13T20:54:48Z</dcterms:modified>
</cp:coreProperties>
</file>